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21"/>
  </p:notesMasterIdLst>
  <p:sldIdLst>
    <p:sldId id="256" r:id="rId2"/>
    <p:sldId id="275" r:id="rId3"/>
    <p:sldId id="279" r:id="rId4"/>
    <p:sldId id="257" r:id="rId5"/>
    <p:sldId id="291" r:id="rId6"/>
    <p:sldId id="276" r:id="rId7"/>
    <p:sldId id="280" r:id="rId8"/>
    <p:sldId id="281" r:id="rId9"/>
    <p:sldId id="282" r:id="rId10"/>
    <p:sldId id="283" r:id="rId11"/>
    <p:sldId id="292" r:id="rId12"/>
    <p:sldId id="289" r:id="rId13"/>
    <p:sldId id="284" r:id="rId14"/>
    <p:sldId id="285" r:id="rId15"/>
    <p:sldId id="287" r:id="rId16"/>
    <p:sldId id="293" r:id="rId17"/>
    <p:sldId id="294" r:id="rId18"/>
    <p:sldId id="278" r:id="rId19"/>
    <p:sldId id="274" r:id="rId20"/>
  </p:sldIdLst>
  <p:sldSz cx="9144000" cy="6858000" type="screen4x3"/>
  <p:notesSz cx="6858000" cy="9144000"/>
  <p:defaultTextStyle>
    <a:defPPr>
      <a:defRPr lang="ru-RU"/>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03" autoAdjust="0"/>
    <p:restoredTop sz="94660"/>
  </p:normalViewPr>
  <p:slideViewPr>
    <p:cSldViewPr snapToGrid="0">
      <p:cViewPr varScale="1">
        <p:scale>
          <a:sx n="106" d="100"/>
          <a:sy n="106" d="100"/>
        </p:scale>
        <p:origin x="-102" y="-16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CC3FCF-104E-4503-A636-DF159534DC15}" type="datetimeFigureOut">
              <a:rPr lang="ru-RU" smtClean="0"/>
              <a:pPr/>
              <a:t>24.05.2018</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7EDA9EC-B92F-488C-864A-C42FD07967CE}" type="slidenum">
              <a:rPr lang="ru-RU" smtClean="0"/>
              <a:pPr/>
              <a:t>‹#›</a:t>
            </a:fld>
            <a:endParaRPr lang="ru-RU" dirty="0"/>
          </a:p>
        </p:txBody>
      </p:sp>
    </p:spTree>
    <p:extLst>
      <p:ext uri="{BB962C8B-B14F-4D97-AF65-F5344CB8AC3E}">
        <p14:creationId xmlns:p14="http://schemas.microsoft.com/office/powerpoint/2010/main" val="36018506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lvl1pPr>
              <a:defRPr/>
            </a:lvl1pPr>
          </a:lstStyle>
          <a:p>
            <a:pPr>
              <a:defRPr/>
            </a:pPr>
            <a:fld id="{14C60984-46BB-426D-BBF2-D1995AFFDC27}" type="datetime1">
              <a:rPr lang="ru-RU" smtClean="0"/>
              <a:pPr>
                <a:defRPr/>
              </a:pPr>
              <a:t>24.05.2018</a:t>
            </a:fld>
            <a:endParaRPr lang="ru-RU" dirty="0"/>
          </a:p>
        </p:txBody>
      </p:sp>
      <p:sp>
        <p:nvSpPr>
          <p:cNvPr id="5" name="Footer Placeholder 4"/>
          <p:cNvSpPr>
            <a:spLocks noGrp="1"/>
          </p:cNvSpPr>
          <p:nvPr>
            <p:ph type="ftr" sz="quarter" idx="11"/>
          </p:nvPr>
        </p:nvSpPr>
        <p:spPr/>
        <p:txBody>
          <a:bodyPr/>
          <a:lstStyle>
            <a:lvl1pPr>
              <a:defRPr/>
            </a:lvl1pPr>
          </a:lstStyle>
          <a:p>
            <a:pPr>
              <a:defRPr/>
            </a:pPr>
            <a:endParaRPr lang="ru-RU" dirty="0"/>
          </a:p>
        </p:txBody>
      </p:sp>
      <p:sp>
        <p:nvSpPr>
          <p:cNvPr id="6" name="Slide Number Placeholder 5"/>
          <p:cNvSpPr>
            <a:spLocks noGrp="1"/>
          </p:cNvSpPr>
          <p:nvPr>
            <p:ph type="sldNum" sz="quarter" idx="12"/>
          </p:nvPr>
        </p:nvSpPr>
        <p:spPr/>
        <p:txBody>
          <a:bodyPr/>
          <a:lstStyle>
            <a:lvl1pPr>
              <a:defRPr/>
            </a:lvl1pPr>
          </a:lstStyle>
          <a:p>
            <a:fld id="{804C90DD-34B9-44BF-9DBA-409F7E59612E}" type="slidenum">
              <a:rPr lang="ru-RU"/>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F3F1934C-8C8F-4A76-AA2C-88F0E78AF96A}" type="datetime1">
              <a:rPr lang="ru-RU" smtClean="0"/>
              <a:pPr>
                <a:defRPr/>
              </a:pPr>
              <a:t>24.05.2018</a:t>
            </a:fld>
            <a:endParaRPr lang="ru-RU" dirty="0"/>
          </a:p>
        </p:txBody>
      </p:sp>
      <p:sp>
        <p:nvSpPr>
          <p:cNvPr id="5" name="Footer Placeholder 4"/>
          <p:cNvSpPr>
            <a:spLocks noGrp="1"/>
          </p:cNvSpPr>
          <p:nvPr>
            <p:ph type="ftr" sz="quarter" idx="11"/>
          </p:nvPr>
        </p:nvSpPr>
        <p:spPr/>
        <p:txBody>
          <a:bodyPr/>
          <a:lstStyle>
            <a:lvl1pPr>
              <a:defRPr/>
            </a:lvl1pPr>
          </a:lstStyle>
          <a:p>
            <a:pPr>
              <a:defRPr/>
            </a:pPr>
            <a:endParaRPr lang="ru-RU" dirty="0"/>
          </a:p>
        </p:txBody>
      </p:sp>
      <p:sp>
        <p:nvSpPr>
          <p:cNvPr id="6" name="Slide Number Placeholder 5"/>
          <p:cNvSpPr>
            <a:spLocks noGrp="1"/>
          </p:cNvSpPr>
          <p:nvPr>
            <p:ph type="sldNum" sz="quarter" idx="12"/>
          </p:nvPr>
        </p:nvSpPr>
        <p:spPr/>
        <p:txBody>
          <a:bodyPr/>
          <a:lstStyle>
            <a:lvl1pPr>
              <a:defRPr/>
            </a:lvl1pPr>
          </a:lstStyle>
          <a:p>
            <a:fld id="{6A8C37E8-5783-4418-AD7C-C6745AE1CB05}" type="slidenum">
              <a:rPr lang="ru-RU"/>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AD74EA38-6292-4F8A-A0A0-6C55CD05C181}" type="datetime1">
              <a:rPr lang="ru-RU" smtClean="0"/>
              <a:pPr>
                <a:defRPr/>
              </a:pPr>
              <a:t>24.05.2018</a:t>
            </a:fld>
            <a:endParaRPr lang="ru-RU" dirty="0"/>
          </a:p>
        </p:txBody>
      </p:sp>
      <p:sp>
        <p:nvSpPr>
          <p:cNvPr id="5" name="Footer Placeholder 4"/>
          <p:cNvSpPr>
            <a:spLocks noGrp="1"/>
          </p:cNvSpPr>
          <p:nvPr>
            <p:ph type="ftr" sz="quarter" idx="11"/>
          </p:nvPr>
        </p:nvSpPr>
        <p:spPr/>
        <p:txBody>
          <a:bodyPr/>
          <a:lstStyle>
            <a:lvl1pPr>
              <a:defRPr/>
            </a:lvl1pPr>
          </a:lstStyle>
          <a:p>
            <a:pPr>
              <a:defRPr/>
            </a:pPr>
            <a:endParaRPr lang="ru-RU" dirty="0"/>
          </a:p>
        </p:txBody>
      </p:sp>
      <p:sp>
        <p:nvSpPr>
          <p:cNvPr id="6" name="Slide Number Placeholder 5"/>
          <p:cNvSpPr>
            <a:spLocks noGrp="1"/>
          </p:cNvSpPr>
          <p:nvPr>
            <p:ph type="sldNum" sz="quarter" idx="12"/>
          </p:nvPr>
        </p:nvSpPr>
        <p:spPr/>
        <p:txBody>
          <a:bodyPr/>
          <a:lstStyle>
            <a:lvl1pPr>
              <a:defRPr/>
            </a:lvl1pPr>
          </a:lstStyle>
          <a:p>
            <a:fld id="{ABA3633C-A35C-418A-A3E9-A9CA50A23906}" type="slidenum">
              <a:rPr lang="ru-RU"/>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E30C236E-72A3-4137-99AF-AEA784B0E81D}" type="datetime1">
              <a:rPr lang="ru-RU" smtClean="0"/>
              <a:pPr>
                <a:defRPr/>
              </a:pPr>
              <a:t>24.05.2018</a:t>
            </a:fld>
            <a:endParaRPr lang="ru-RU" dirty="0"/>
          </a:p>
        </p:txBody>
      </p:sp>
      <p:sp>
        <p:nvSpPr>
          <p:cNvPr id="5" name="Footer Placeholder 4"/>
          <p:cNvSpPr>
            <a:spLocks noGrp="1"/>
          </p:cNvSpPr>
          <p:nvPr>
            <p:ph type="ftr" sz="quarter" idx="11"/>
          </p:nvPr>
        </p:nvSpPr>
        <p:spPr/>
        <p:txBody>
          <a:bodyPr/>
          <a:lstStyle>
            <a:lvl1pPr>
              <a:defRPr/>
            </a:lvl1pPr>
          </a:lstStyle>
          <a:p>
            <a:pPr>
              <a:defRPr/>
            </a:pPr>
            <a:endParaRPr lang="ru-RU" dirty="0"/>
          </a:p>
        </p:txBody>
      </p:sp>
      <p:sp>
        <p:nvSpPr>
          <p:cNvPr id="6" name="Slide Number Placeholder 5"/>
          <p:cNvSpPr>
            <a:spLocks noGrp="1"/>
          </p:cNvSpPr>
          <p:nvPr>
            <p:ph type="sldNum" sz="quarter" idx="12"/>
          </p:nvPr>
        </p:nvSpPr>
        <p:spPr/>
        <p:txBody>
          <a:bodyPr/>
          <a:lstStyle>
            <a:lvl1pPr>
              <a:defRPr/>
            </a:lvl1pPr>
          </a:lstStyle>
          <a:p>
            <a:fld id="{B52CBF2B-ACCF-4BE0-97B2-3A83749F2B53}" type="slidenum">
              <a:rPr lang="ru-RU"/>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49516001-3C0A-433B-AFBF-EA3D47CA5CA3}" type="datetime1">
              <a:rPr lang="ru-RU" smtClean="0"/>
              <a:pPr>
                <a:defRPr/>
              </a:pPr>
              <a:t>24.05.2018</a:t>
            </a:fld>
            <a:endParaRPr lang="ru-RU" dirty="0"/>
          </a:p>
        </p:txBody>
      </p:sp>
      <p:sp>
        <p:nvSpPr>
          <p:cNvPr id="5" name="Footer Placeholder 4"/>
          <p:cNvSpPr>
            <a:spLocks noGrp="1"/>
          </p:cNvSpPr>
          <p:nvPr>
            <p:ph type="ftr" sz="quarter" idx="11"/>
          </p:nvPr>
        </p:nvSpPr>
        <p:spPr/>
        <p:txBody>
          <a:bodyPr/>
          <a:lstStyle>
            <a:lvl1pPr>
              <a:defRPr/>
            </a:lvl1pPr>
          </a:lstStyle>
          <a:p>
            <a:pPr>
              <a:defRPr/>
            </a:pPr>
            <a:endParaRPr lang="ru-RU" dirty="0"/>
          </a:p>
        </p:txBody>
      </p:sp>
      <p:sp>
        <p:nvSpPr>
          <p:cNvPr id="6" name="Slide Number Placeholder 5"/>
          <p:cNvSpPr>
            <a:spLocks noGrp="1"/>
          </p:cNvSpPr>
          <p:nvPr>
            <p:ph type="sldNum" sz="quarter" idx="12"/>
          </p:nvPr>
        </p:nvSpPr>
        <p:spPr/>
        <p:txBody>
          <a:bodyPr/>
          <a:lstStyle>
            <a:lvl1pPr>
              <a:defRPr/>
            </a:lvl1pPr>
          </a:lstStyle>
          <a:p>
            <a:fld id="{1280E882-49CE-4121-8B91-A4B32B15CCE8}" type="slidenum">
              <a:rPr lang="ru-RU"/>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A1444BBE-1361-452D-B2BB-DA4889F24CE2}" type="datetime1">
              <a:rPr lang="ru-RU" smtClean="0"/>
              <a:pPr>
                <a:defRPr/>
              </a:pPr>
              <a:t>24.05.2018</a:t>
            </a:fld>
            <a:endParaRPr lang="ru-RU" dirty="0"/>
          </a:p>
        </p:txBody>
      </p:sp>
      <p:sp>
        <p:nvSpPr>
          <p:cNvPr id="6" name="Footer Placeholder 4"/>
          <p:cNvSpPr>
            <a:spLocks noGrp="1"/>
          </p:cNvSpPr>
          <p:nvPr>
            <p:ph type="ftr" sz="quarter" idx="11"/>
          </p:nvPr>
        </p:nvSpPr>
        <p:spPr/>
        <p:txBody>
          <a:bodyPr/>
          <a:lstStyle>
            <a:lvl1pPr>
              <a:defRPr/>
            </a:lvl1pPr>
          </a:lstStyle>
          <a:p>
            <a:pPr>
              <a:defRPr/>
            </a:pPr>
            <a:endParaRPr lang="ru-RU" dirty="0"/>
          </a:p>
        </p:txBody>
      </p:sp>
      <p:sp>
        <p:nvSpPr>
          <p:cNvPr id="7" name="Slide Number Placeholder 5"/>
          <p:cNvSpPr>
            <a:spLocks noGrp="1"/>
          </p:cNvSpPr>
          <p:nvPr>
            <p:ph type="sldNum" sz="quarter" idx="12"/>
          </p:nvPr>
        </p:nvSpPr>
        <p:spPr/>
        <p:txBody>
          <a:bodyPr/>
          <a:lstStyle>
            <a:lvl1pPr>
              <a:defRPr/>
            </a:lvl1pPr>
          </a:lstStyle>
          <a:p>
            <a:fld id="{C74B876B-96FA-47DE-AFAB-D76E967A9BCB}" type="slidenum">
              <a:rPr lang="ru-RU"/>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CBEA5EEF-946F-4C05-BD82-0BF7150876A2}" type="datetime1">
              <a:rPr lang="ru-RU" smtClean="0"/>
              <a:pPr>
                <a:defRPr/>
              </a:pPr>
              <a:t>24.05.2018</a:t>
            </a:fld>
            <a:endParaRPr lang="ru-RU" dirty="0"/>
          </a:p>
        </p:txBody>
      </p:sp>
      <p:sp>
        <p:nvSpPr>
          <p:cNvPr id="8" name="Footer Placeholder 4"/>
          <p:cNvSpPr>
            <a:spLocks noGrp="1"/>
          </p:cNvSpPr>
          <p:nvPr>
            <p:ph type="ftr" sz="quarter" idx="11"/>
          </p:nvPr>
        </p:nvSpPr>
        <p:spPr/>
        <p:txBody>
          <a:bodyPr/>
          <a:lstStyle>
            <a:lvl1pPr>
              <a:defRPr/>
            </a:lvl1pPr>
          </a:lstStyle>
          <a:p>
            <a:pPr>
              <a:defRPr/>
            </a:pPr>
            <a:endParaRPr lang="ru-RU" dirty="0"/>
          </a:p>
        </p:txBody>
      </p:sp>
      <p:sp>
        <p:nvSpPr>
          <p:cNvPr id="9" name="Slide Number Placeholder 5"/>
          <p:cNvSpPr>
            <a:spLocks noGrp="1"/>
          </p:cNvSpPr>
          <p:nvPr>
            <p:ph type="sldNum" sz="quarter" idx="12"/>
          </p:nvPr>
        </p:nvSpPr>
        <p:spPr/>
        <p:txBody>
          <a:bodyPr/>
          <a:lstStyle>
            <a:lvl1pPr>
              <a:defRPr/>
            </a:lvl1pPr>
          </a:lstStyle>
          <a:p>
            <a:fld id="{A0BC08DB-084C-4F10-A6CB-338AAB6126B9}" type="slidenum">
              <a:rPr lang="ru-RU"/>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CFDCBE45-94A5-4FAE-902E-231E14D238D7}" type="datetime1">
              <a:rPr lang="ru-RU" smtClean="0"/>
              <a:pPr>
                <a:defRPr/>
              </a:pPr>
              <a:t>24.05.2018</a:t>
            </a:fld>
            <a:endParaRPr lang="ru-RU" dirty="0"/>
          </a:p>
        </p:txBody>
      </p:sp>
      <p:sp>
        <p:nvSpPr>
          <p:cNvPr id="4" name="Footer Placeholder 4"/>
          <p:cNvSpPr>
            <a:spLocks noGrp="1"/>
          </p:cNvSpPr>
          <p:nvPr>
            <p:ph type="ftr" sz="quarter" idx="11"/>
          </p:nvPr>
        </p:nvSpPr>
        <p:spPr/>
        <p:txBody>
          <a:bodyPr/>
          <a:lstStyle>
            <a:lvl1pPr>
              <a:defRPr/>
            </a:lvl1pPr>
          </a:lstStyle>
          <a:p>
            <a:pPr>
              <a:defRPr/>
            </a:pPr>
            <a:endParaRPr lang="ru-RU" dirty="0"/>
          </a:p>
        </p:txBody>
      </p:sp>
      <p:sp>
        <p:nvSpPr>
          <p:cNvPr id="5" name="Slide Number Placeholder 5"/>
          <p:cNvSpPr>
            <a:spLocks noGrp="1"/>
          </p:cNvSpPr>
          <p:nvPr>
            <p:ph type="sldNum" sz="quarter" idx="12"/>
          </p:nvPr>
        </p:nvSpPr>
        <p:spPr/>
        <p:txBody>
          <a:bodyPr/>
          <a:lstStyle>
            <a:lvl1pPr>
              <a:defRPr/>
            </a:lvl1pPr>
          </a:lstStyle>
          <a:p>
            <a:fld id="{F0CFD142-7F97-4776-8DFE-773012CF23D8}" type="slidenum">
              <a:rPr lang="ru-RU"/>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72DC344-B0A3-404B-BE6B-397A7F321000}" type="datetime1">
              <a:rPr lang="ru-RU" smtClean="0"/>
              <a:pPr>
                <a:defRPr/>
              </a:pPr>
              <a:t>24.05.2018</a:t>
            </a:fld>
            <a:endParaRPr lang="ru-RU" dirty="0"/>
          </a:p>
        </p:txBody>
      </p:sp>
      <p:sp>
        <p:nvSpPr>
          <p:cNvPr id="3" name="Footer Placeholder 4"/>
          <p:cNvSpPr>
            <a:spLocks noGrp="1"/>
          </p:cNvSpPr>
          <p:nvPr>
            <p:ph type="ftr" sz="quarter" idx="11"/>
          </p:nvPr>
        </p:nvSpPr>
        <p:spPr/>
        <p:txBody>
          <a:bodyPr/>
          <a:lstStyle>
            <a:lvl1pPr>
              <a:defRPr/>
            </a:lvl1pPr>
          </a:lstStyle>
          <a:p>
            <a:pPr>
              <a:defRPr/>
            </a:pPr>
            <a:endParaRPr lang="ru-RU" dirty="0"/>
          </a:p>
        </p:txBody>
      </p:sp>
      <p:sp>
        <p:nvSpPr>
          <p:cNvPr id="4" name="Slide Number Placeholder 5"/>
          <p:cNvSpPr>
            <a:spLocks noGrp="1"/>
          </p:cNvSpPr>
          <p:nvPr>
            <p:ph type="sldNum" sz="quarter" idx="12"/>
          </p:nvPr>
        </p:nvSpPr>
        <p:spPr/>
        <p:txBody>
          <a:bodyPr/>
          <a:lstStyle>
            <a:lvl1pPr>
              <a:defRPr/>
            </a:lvl1pPr>
          </a:lstStyle>
          <a:p>
            <a:fld id="{FA365876-D590-44C6-A7F0-BBC3F0277B2B}" type="slidenum">
              <a:rPr lang="ru-RU"/>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B9975792-4989-4C83-A1BC-B659B3767E85}" type="datetime1">
              <a:rPr lang="ru-RU" smtClean="0"/>
              <a:pPr>
                <a:defRPr/>
              </a:pPr>
              <a:t>24.05.2018</a:t>
            </a:fld>
            <a:endParaRPr lang="ru-RU" dirty="0"/>
          </a:p>
        </p:txBody>
      </p:sp>
      <p:sp>
        <p:nvSpPr>
          <p:cNvPr id="6" name="Footer Placeholder 4"/>
          <p:cNvSpPr>
            <a:spLocks noGrp="1"/>
          </p:cNvSpPr>
          <p:nvPr>
            <p:ph type="ftr" sz="quarter" idx="11"/>
          </p:nvPr>
        </p:nvSpPr>
        <p:spPr/>
        <p:txBody>
          <a:bodyPr/>
          <a:lstStyle>
            <a:lvl1pPr>
              <a:defRPr/>
            </a:lvl1pPr>
          </a:lstStyle>
          <a:p>
            <a:pPr>
              <a:defRPr/>
            </a:pPr>
            <a:endParaRPr lang="ru-RU" dirty="0"/>
          </a:p>
        </p:txBody>
      </p:sp>
      <p:sp>
        <p:nvSpPr>
          <p:cNvPr id="7" name="Slide Number Placeholder 5"/>
          <p:cNvSpPr>
            <a:spLocks noGrp="1"/>
          </p:cNvSpPr>
          <p:nvPr>
            <p:ph type="sldNum" sz="quarter" idx="12"/>
          </p:nvPr>
        </p:nvSpPr>
        <p:spPr/>
        <p:txBody>
          <a:bodyPr/>
          <a:lstStyle>
            <a:lvl1pPr>
              <a:defRPr/>
            </a:lvl1pPr>
          </a:lstStyle>
          <a:p>
            <a:fld id="{ABD29AF9-6348-40B3-9BDD-2C504F6ABA87}" type="slidenum">
              <a:rPr lang="ru-RU"/>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dirty="0" smtClean="0"/>
              <a:t>Вставка рисунка</a:t>
            </a:r>
            <a:endParaRPr lang="en-US" noProof="0"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E291E795-EECD-40B1-99BD-2B4C5939D139}" type="datetime1">
              <a:rPr lang="ru-RU" smtClean="0"/>
              <a:pPr>
                <a:defRPr/>
              </a:pPr>
              <a:t>24.05.2018</a:t>
            </a:fld>
            <a:endParaRPr lang="ru-RU" dirty="0"/>
          </a:p>
        </p:txBody>
      </p:sp>
      <p:sp>
        <p:nvSpPr>
          <p:cNvPr id="6" name="Footer Placeholder 4"/>
          <p:cNvSpPr>
            <a:spLocks noGrp="1"/>
          </p:cNvSpPr>
          <p:nvPr>
            <p:ph type="ftr" sz="quarter" idx="11"/>
          </p:nvPr>
        </p:nvSpPr>
        <p:spPr/>
        <p:txBody>
          <a:bodyPr/>
          <a:lstStyle>
            <a:lvl1pPr>
              <a:defRPr/>
            </a:lvl1pPr>
          </a:lstStyle>
          <a:p>
            <a:pPr>
              <a:defRPr/>
            </a:pPr>
            <a:endParaRPr lang="ru-RU" dirty="0"/>
          </a:p>
        </p:txBody>
      </p:sp>
      <p:sp>
        <p:nvSpPr>
          <p:cNvPr id="7" name="Slide Number Placeholder 5"/>
          <p:cNvSpPr>
            <a:spLocks noGrp="1"/>
          </p:cNvSpPr>
          <p:nvPr>
            <p:ph type="sldNum" sz="quarter" idx="12"/>
          </p:nvPr>
        </p:nvSpPr>
        <p:spPr/>
        <p:txBody>
          <a:bodyPr/>
          <a:lstStyle>
            <a:lvl1pPr>
              <a:defRPr/>
            </a:lvl1pPr>
          </a:lstStyle>
          <a:p>
            <a:fld id="{A14BC989-3E06-452C-8C0F-0739D8C02247}" type="slidenum">
              <a:rPr lang="ru-RU"/>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28650" y="365125"/>
            <a:ext cx="78867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
        <p:nvSpPr>
          <p:cNvPr id="1027" name="Text Placeholder 2"/>
          <p:cNvSpPr>
            <a:spLocks noGrp="1"/>
          </p:cNvSpPr>
          <p:nvPr>
            <p:ph type="body" idx="1"/>
          </p:nvPr>
        </p:nvSpPr>
        <p:spPr bwMode="auto">
          <a:xfrm>
            <a:off x="628650" y="1825625"/>
            <a:ext cx="78867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1200" smtClean="0">
                <a:solidFill>
                  <a:schemeClr val="tx1">
                    <a:tint val="75000"/>
                  </a:schemeClr>
                </a:solidFill>
                <a:latin typeface="+mn-lt"/>
              </a:defRPr>
            </a:lvl1pPr>
          </a:lstStyle>
          <a:p>
            <a:pPr>
              <a:defRPr/>
            </a:pPr>
            <a:fld id="{C4AAF9A9-2280-4759-AB42-3B0927BB381A}" type="datetime1">
              <a:rPr lang="ru-RU" smtClean="0"/>
              <a:pPr>
                <a:defRPr/>
              </a:pPr>
              <a:t>24.05.2018</a:t>
            </a:fld>
            <a:endParaRPr lang="ru-RU"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ru-RU"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D92CFA37-1D24-40FD-ABD9-1FF5FEF719E2}" type="slidenum">
              <a:rPr lang="ru-RU"/>
              <a:pPr/>
              <a:t>‹#›</a:t>
            </a:fld>
            <a:endParaRPr lang="ru-RU"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itchFamily="34" charset="0"/>
        </a:defRPr>
      </a:lvl2pPr>
      <a:lvl3pPr algn="l" rtl="0" fontAlgn="base">
        <a:lnSpc>
          <a:spcPct val="90000"/>
        </a:lnSpc>
        <a:spcBef>
          <a:spcPct val="0"/>
        </a:spcBef>
        <a:spcAft>
          <a:spcPct val="0"/>
        </a:spcAft>
        <a:defRPr sz="4400">
          <a:solidFill>
            <a:schemeClr val="tx1"/>
          </a:solidFill>
          <a:latin typeface="Calibri Light" pitchFamily="34" charset="0"/>
        </a:defRPr>
      </a:lvl3pPr>
      <a:lvl4pPr algn="l" rtl="0" fontAlgn="base">
        <a:lnSpc>
          <a:spcPct val="90000"/>
        </a:lnSpc>
        <a:spcBef>
          <a:spcPct val="0"/>
        </a:spcBef>
        <a:spcAft>
          <a:spcPct val="0"/>
        </a:spcAft>
        <a:defRPr sz="4400">
          <a:solidFill>
            <a:schemeClr val="tx1"/>
          </a:solidFill>
          <a:latin typeface="Calibri Light" pitchFamily="34" charset="0"/>
        </a:defRPr>
      </a:lvl4pPr>
      <a:lvl5pPr algn="l" rtl="0" fontAlgn="base">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0" y="0"/>
            <a:ext cx="9144000" cy="6858000"/>
          </a:xfrm>
          <a:prstGeom prst="rect">
            <a:avLst/>
          </a:prstGeom>
          <a:noFill/>
          <a:ln w="9525">
            <a:noFill/>
            <a:miter lim="800000"/>
            <a:headEnd/>
            <a:tailEnd/>
          </a:ln>
        </p:spPr>
      </p:pic>
      <p:sp>
        <p:nvSpPr>
          <p:cNvPr id="3" name="Прямоугольник 2"/>
          <p:cNvSpPr/>
          <p:nvPr/>
        </p:nvSpPr>
        <p:spPr>
          <a:xfrm>
            <a:off x="2282056" y="3959031"/>
            <a:ext cx="5557400" cy="1815882"/>
          </a:xfrm>
          <a:prstGeom prst="rect">
            <a:avLst/>
          </a:prstGeom>
        </p:spPr>
        <p:txBody>
          <a:bodyPr wrap="square">
            <a:spAutoFit/>
          </a:bodyPr>
          <a:lstStyle/>
          <a:p>
            <a:r>
              <a:rPr lang="ru-RU" sz="2800" dirty="0" smtClean="0"/>
              <a:t>Образовательно-справочное пособие </a:t>
            </a:r>
          </a:p>
          <a:p>
            <a:r>
              <a:rPr lang="ru-RU" sz="2800" b="1" dirty="0" smtClean="0">
                <a:solidFill>
                  <a:srgbClr val="0070C0"/>
                </a:solidFill>
              </a:rPr>
              <a:t>«Требования </a:t>
            </a:r>
            <a:r>
              <a:rPr lang="ru-RU" sz="2800" b="1" dirty="0">
                <a:solidFill>
                  <a:srgbClr val="0070C0"/>
                </a:solidFill>
              </a:rPr>
              <a:t>к </a:t>
            </a:r>
            <a:r>
              <a:rPr lang="ru-RU" sz="2800" b="1" dirty="0" smtClean="0">
                <a:solidFill>
                  <a:srgbClr val="0070C0"/>
                </a:solidFill>
              </a:rPr>
              <a:t>маркировке на упаковке в </a:t>
            </a:r>
            <a:r>
              <a:rPr lang="ru-RU" sz="2800" b="1" dirty="0" smtClean="0">
                <a:solidFill>
                  <a:srgbClr val="0070C0"/>
                </a:solidFill>
              </a:rPr>
              <a:t>ЕАЭС»</a:t>
            </a:r>
            <a:endParaRPr lang="ru-RU" sz="2800" b="1" dirty="0">
              <a:solidFill>
                <a:srgbClr val="0070C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9144"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Основные ТР, актуальные в сфере упаковки и маркировки потребительских товаров</a:t>
            </a:r>
            <a:endParaRPr lang="ru-RU" sz="3200" dirty="0"/>
          </a:p>
        </p:txBody>
      </p:sp>
      <p:sp>
        <p:nvSpPr>
          <p:cNvPr id="4" name="Прямоугольник 3"/>
          <p:cNvSpPr/>
          <p:nvPr/>
        </p:nvSpPr>
        <p:spPr>
          <a:xfrm>
            <a:off x="841248" y="1273892"/>
            <a:ext cx="7443216" cy="584775"/>
          </a:xfrm>
          <a:prstGeom prst="rect">
            <a:avLst/>
          </a:prstGeom>
        </p:spPr>
        <p:txBody>
          <a:bodyPr wrap="square">
            <a:spAutoFit/>
          </a:bodyPr>
          <a:lstStyle/>
          <a:p>
            <a:pPr marL="342900" indent="-342900"/>
            <a:endParaRPr lang="ru-RU" sz="1600" dirty="0" smtClean="0"/>
          </a:p>
          <a:p>
            <a:endParaRPr lang="ru-RU" sz="1600" dirty="0"/>
          </a:p>
        </p:txBody>
      </p:sp>
      <p:sp>
        <p:nvSpPr>
          <p:cNvPr id="7" name="Номер слайда 6"/>
          <p:cNvSpPr>
            <a:spLocks noGrp="1"/>
          </p:cNvSpPr>
          <p:nvPr>
            <p:ph type="sldNum" sz="quarter" idx="12"/>
          </p:nvPr>
        </p:nvSpPr>
        <p:spPr/>
        <p:txBody>
          <a:bodyPr/>
          <a:lstStyle/>
          <a:p>
            <a:fld id="{B52CBF2B-ACCF-4BE0-97B2-3A83749F2B53}" type="slidenum">
              <a:rPr lang="ru-RU" smtClean="0"/>
              <a:pPr/>
              <a:t>10</a:t>
            </a:fld>
            <a:endParaRPr lang="ru-RU" dirty="0"/>
          </a:p>
        </p:txBody>
      </p:sp>
      <p:graphicFrame>
        <p:nvGraphicFramePr>
          <p:cNvPr id="8" name="Таблица 7"/>
          <p:cNvGraphicFramePr>
            <a:graphicFrameLocks noGrp="1"/>
          </p:cNvGraphicFramePr>
          <p:nvPr>
            <p:extLst>
              <p:ext uri="{D42A27DB-BD31-4B8C-83A1-F6EECF244321}">
                <p14:modId xmlns:p14="http://schemas.microsoft.com/office/powerpoint/2010/main" val="691003946"/>
              </p:ext>
            </p:extLst>
          </p:nvPr>
        </p:nvGraphicFramePr>
        <p:xfrm>
          <a:off x="573741" y="1465455"/>
          <a:ext cx="7584141" cy="4269269"/>
        </p:xfrm>
        <a:graphic>
          <a:graphicData uri="http://schemas.openxmlformats.org/drawingml/2006/table">
            <a:tbl>
              <a:tblPr firstRow="1" bandRow="1">
                <a:tableStyleId>{5C22544A-7EE6-4342-B048-85BDC9FD1C3A}</a:tableStyleId>
              </a:tblPr>
              <a:tblGrid>
                <a:gridCol w="1425388"/>
                <a:gridCol w="5131166"/>
                <a:gridCol w="1027587"/>
              </a:tblGrid>
              <a:tr h="547090">
                <a:tc>
                  <a:txBody>
                    <a:bodyPr/>
                    <a:lstStyle/>
                    <a:p>
                      <a:pPr algn="ctr">
                        <a:spcAft>
                          <a:spcPts val="1000"/>
                        </a:spcAft>
                      </a:pPr>
                      <a:r>
                        <a:rPr lang="ru-RU" sz="1200" dirty="0">
                          <a:latin typeface="Times New Roman"/>
                          <a:ea typeface="Calibri"/>
                          <a:cs typeface="Times New Roman"/>
                        </a:rPr>
                        <a:t>Обозначение </a:t>
                      </a:r>
                      <a:endParaRPr lang="ru-RU" sz="1100" dirty="0">
                        <a:latin typeface="Calibri"/>
                        <a:ea typeface="Calibri"/>
                        <a:cs typeface="Times New Roman"/>
                      </a:endParaRPr>
                    </a:p>
                  </a:txBody>
                  <a:tcPr marL="68580" marR="68580" marT="0" marB="0" anchor="ctr"/>
                </a:tc>
                <a:tc>
                  <a:txBody>
                    <a:bodyPr/>
                    <a:lstStyle/>
                    <a:p>
                      <a:pPr algn="ctr">
                        <a:spcAft>
                          <a:spcPts val="1000"/>
                        </a:spcAft>
                      </a:pPr>
                      <a:r>
                        <a:rPr lang="ru-RU" sz="1200" dirty="0">
                          <a:latin typeface="Times New Roman"/>
                          <a:ea typeface="Calibri"/>
                          <a:cs typeface="Times New Roman"/>
                        </a:rPr>
                        <a:t>Название технического регламента</a:t>
                      </a:r>
                      <a:endParaRPr lang="ru-RU" sz="1100" dirty="0">
                        <a:latin typeface="Calibri"/>
                        <a:ea typeface="Calibri"/>
                        <a:cs typeface="Times New Roman"/>
                      </a:endParaRPr>
                    </a:p>
                  </a:txBody>
                  <a:tcPr marL="68580" marR="68580" marT="0" marB="0" anchor="ctr"/>
                </a:tc>
                <a:tc>
                  <a:txBody>
                    <a:bodyPr/>
                    <a:lstStyle/>
                    <a:p>
                      <a:pPr algn="ctr">
                        <a:spcAft>
                          <a:spcPts val="1000"/>
                        </a:spcAft>
                      </a:pPr>
                      <a:r>
                        <a:rPr lang="ru-RU" sz="1200" dirty="0">
                          <a:latin typeface="Times New Roman"/>
                          <a:ea typeface="Calibri"/>
                          <a:cs typeface="Times New Roman"/>
                        </a:rPr>
                        <a:t>Дата введения в действие</a:t>
                      </a:r>
                      <a:endParaRPr lang="ru-RU" sz="1100" dirty="0">
                        <a:latin typeface="Calibri"/>
                        <a:ea typeface="Calibri"/>
                        <a:cs typeface="Times New Roman"/>
                      </a:endParaRPr>
                    </a:p>
                  </a:txBody>
                  <a:tcPr marL="68580" marR="68580" marT="0" marB="0" anchor="ctr"/>
                </a:tc>
              </a:tr>
              <a:tr h="254550">
                <a:tc>
                  <a:txBody>
                    <a:bodyPr/>
                    <a:lstStyle/>
                    <a:p>
                      <a:pPr marL="36195" marR="36195">
                        <a:spcAft>
                          <a:spcPts val="0"/>
                        </a:spcAft>
                      </a:pPr>
                      <a:r>
                        <a:rPr lang="ru-RU" sz="1200" b="1" dirty="0">
                          <a:solidFill>
                            <a:srgbClr val="C00000"/>
                          </a:solidFill>
                          <a:latin typeface="+mn-lt"/>
                          <a:ea typeface="Calibri"/>
                          <a:cs typeface="Times New Roman"/>
                        </a:rPr>
                        <a:t>ТР ТС 005/2011</a:t>
                      </a:r>
                    </a:p>
                  </a:txBody>
                  <a:tcPr marL="68580" marR="68580" marT="0" marB="0"/>
                </a:tc>
                <a:tc>
                  <a:txBody>
                    <a:bodyPr/>
                    <a:lstStyle/>
                    <a:p>
                      <a:pPr marL="36195" marR="36195">
                        <a:spcAft>
                          <a:spcPts val="0"/>
                        </a:spcAft>
                      </a:pPr>
                      <a:r>
                        <a:rPr lang="ru-RU" sz="1200" b="1" dirty="0">
                          <a:solidFill>
                            <a:srgbClr val="C00000"/>
                          </a:solidFill>
                          <a:latin typeface="+mn-lt"/>
                          <a:ea typeface="Calibri"/>
                          <a:cs typeface="Times New Roman"/>
                        </a:rPr>
                        <a:t>О безопасности упаковки</a:t>
                      </a:r>
                    </a:p>
                  </a:txBody>
                  <a:tcPr marL="68580" marR="68580" marT="0" marB="0"/>
                </a:tc>
                <a:tc>
                  <a:txBody>
                    <a:bodyPr/>
                    <a:lstStyle/>
                    <a:p>
                      <a:pPr marL="36195" marR="36195">
                        <a:spcAft>
                          <a:spcPts val="0"/>
                        </a:spcAft>
                      </a:pPr>
                      <a:r>
                        <a:rPr lang="ru-RU" sz="1200" b="0" dirty="0">
                          <a:solidFill>
                            <a:schemeClr val="tx1"/>
                          </a:solidFill>
                          <a:latin typeface="+mn-lt"/>
                          <a:ea typeface="Calibri"/>
                          <a:cs typeface="Times New Roman"/>
                        </a:rPr>
                        <a:t>01.07.2012</a:t>
                      </a:r>
                    </a:p>
                  </a:txBody>
                  <a:tcPr marL="68580" marR="68580" marT="0" marB="0"/>
                </a:tc>
              </a:tr>
              <a:tr h="212362">
                <a:tc>
                  <a:txBody>
                    <a:bodyPr/>
                    <a:lstStyle/>
                    <a:p>
                      <a:pPr marL="36195" marR="36195">
                        <a:spcAft>
                          <a:spcPts val="0"/>
                        </a:spcAft>
                      </a:pPr>
                      <a:r>
                        <a:rPr lang="ru-RU" sz="1200" dirty="0">
                          <a:latin typeface="+mn-lt"/>
                          <a:ea typeface="Calibri"/>
                          <a:cs typeface="Times New Roman"/>
                        </a:rPr>
                        <a:t>ТР ТС 007/2011</a:t>
                      </a:r>
                    </a:p>
                  </a:txBody>
                  <a:tcPr marL="68580" marR="68580" marT="0" marB="0"/>
                </a:tc>
                <a:tc>
                  <a:txBody>
                    <a:bodyPr/>
                    <a:lstStyle/>
                    <a:p>
                      <a:pPr marL="36195" marR="36195">
                        <a:spcAft>
                          <a:spcPts val="0"/>
                        </a:spcAft>
                      </a:pPr>
                      <a:r>
                        <a:rPr lang="ru-RU" sz="1200" dirty="0">
                          <a:latin typeface="+mn-lt"/>
                          <a:ea typeface="Calibri"/>
                          <a:cs typeface="Times New Roman"/>
                        </a:rPr>
                        <a:t>О безопасности продукции, предназначенной для детей и подростков</a:t>
                      </a:r>
                    </a:p>
                  </a:txBody>
                  <a:tcPr marL="68580" marR="68580" marT="0" marB="0"/>
                </a:tc>
                <a:tc>
                  <a:txBody>
                    <a:bodyPr/>
                    <a:lstStyle/>
                    <a:p>
                      <a:pPr marL="36195" marR="36195">
                        <a:spcAft>
                          <a:spcPts val="0"/>
                        </a:spcAft>
                      </a:pPr>
                      <a:r>
                        <a:rPr lang="ru-RU" sz="1200" b="0" dirty="0">
                          <a:solidFill>
                            <a:schemeClr val="tx1"/>
                          </a:solidFill>
                          <a:latin typeface="+mn-lt"/>
                          <a:ea typeface="Calibri"/>
                          <a:cs typeface="Times New Roman"/>
                        </a:rPr>
                        <a:t>01.07.2012</a:t>
                      </a:r>
                    </a:p>
                  </a:txBody>
                  <a:tcPr marL="68580" marR="68580" marT="0" marB="0"/>
                </a:tc>
              </a:tr>
              <a:tr h="220856">
                <a:tc>
                  <a:txBody>
                    <a:bodyPr/>
                    <a:lstStyle/>
                    <a:p>
                      <a:pPr marL="36195" marR="36195">
                        <a:spcAft>
                          <a:spcPts val="0"/>
                        </a:spcAft>
                      </a:pPr>
                      <a:r>
                        <a:rPr lang="ru-RU" sz="1200" dirty="0">
                          <a:latin typeface="+mn-lt"/>
                          <a:ea typeface="Calibri"/>
                          <a:cs typeface="Times New Roman"/>
                        </a:rPr>
                        <a:t>ТР ТС 008/2011</a:t>
                      </a:r>
                    </a:p>
                  </a:txBody>
                  <a:tcPr marL="68580" marR="68580" marT="0" marB="0"/>
                </a:tc>
                <a:tc>
                  <a:txBody>
                    <a:bodyPr/>
                    <a:lstStyle/>
                    <a:p>
                      <a:pPr marL="36195" marR="36195">
                        <a:spcAft>
                          <a:spcPts val="0"/>
                        </a:spcAft>
                      </a:pPr>
                      <a:r>
                        <a:rPr lang="ru-RU" sz="1200" dirty="0">
                          <a:latin typeface="+mn-lt"/>
                          <a:ea typeface="Calibri"/>
                          <a:cs typeface="Times New Roman"/>
                        </a:rPr>
                        <a:t>О безопасности игрушек</a:t>
                      </a:r>
                    </a:p>
                  </a:txBody>
                  <a:tcPr marL="68580" marR="68580" marT="0" marB="0"/>
                </a:tc>
                <a:tc>
                  <a:txBody>
                    <a:bodyPr/>
                    <a:lstStyle/>
                    <a:p>
                      <a:pPr marL="36195" marR="36195">
                        <a:spcAft>
                          <a:spcPts val="0"/>
                        </a:spcAft>
                      </a:pPr>
                      <a:r>
                        <a:rPr lang="ru-RU" sz="1200" b="0" dirty="0">
                          <a:solidFill>
                            <a:schemeClr val="tx1"/>
                          </a:solidFill>
                          <a:latin typeface="+mn-lt"/>
                          <a:ea typeface="Calibri"/>
                          <a:cs typeface="Times New Roman"/>
                        </a:rPr>
                        <a:t>01.07.2012</a:t>
                      </a:r>
                    </a:p>
                  </a:txBody>
                  <a:tcPr marL="68580" marR="68580" marT="0" marB="0"/>
                </a:tc>
              </a:tr>
              <a:tr h="203868">
                <a:tc>
                  <a:txBody>
                    <a:bodyPr/>
                    <a:lstStyle/>
                    <a:p>
                      <a:pPr marL="36195" marR="36195">
                        <a:spcAft>
                          <a:spcPts val="0"/>
                        </a:spcAft>
                      </a:pPr>
                      <a:r>
                        <a:rPr lang="ru-RU" sz="1200" dirty="0">
                          <a:latin typeface="+mn-lt"/>
                          <a:ea typeface="Calibri"/>
                          <a:cs typeface="Times New Roman"/>
                        </a:rPr>
                        <a:t>ТР ТС 009/2011</a:t>
                      </a:r>
                    </a:p>
                  </a:txBody>
                  <a:tcPr marL="68580" marR="68580" marT="0" marB="0"/>
                </a:tc>
                <a:tc>
                  <a:txBody>
                    <a:bodyPr/>
                    <a:lstStyle/>
                    <a:p>
                      <a:pPr marL="36195" marR="36195">
                        <a:spcAft>
                          <a:spcPts val="0"/>
                        </a:spcAft>
                      </a:pPr>
                      <a:r>
                        <a:rPr lang="ru-RU" sz="1200" dirty="0">
                          <a:latin typeface="+mn-lt"/>
                          <a:ea typeface="Calibri"/>
                          <a:cs typeface="Times New Roman"/>
                        </a:rPr>
                        <a:t>О безопасности парфюмерно-косметической продукции</a:t>
                      </a:r>
                    </a:p>
                  </a:txBody>
                  <a:tcPr marL="68580" marR="68580" marT="0" marB="0"/>
                </a:tc>
                <a:tc>
                  <a:txBody>
                    <a:bodyPr/>
                    <a:lstStyle/>
                    <a:p>
                      <a:pPr marL="36195" marR="36195">
                        <a:spcAft>
                          <a:spcPts val="0"/>
                        </a:spcAft>
                      </a:pPr>
                      <a:r>
                        <a:rPr lang="ru-RU" sz="1200" b="0" dirty="0">
                          <a:solidFill>
                            <a:schemeClr val="tx1"/>
                          </a:solidFill>
                          <a:latin typeface="+mn-lt"/>
                          <a:ea typeface="Calibri"/>
                          <a:cs typeface="Times New Roman"/>
                        </a:rPr>
                        <a:t>01.07.2012</a:t>
                      </a:r>
                    </a:p>
                  </a:txBody>
                  <a:tcPr marL="68580" marR="68580" marT="0" marB="0"/>
                </a:tc>
              </a:tr>
              <a:tr h="186879">
                <a:tc>
                  <a:txBody>
                    <a:bodyPr/>
                    <a:lstStyle/>
                    <a:p>
                      <a:pPr marL="36195" marR="36195">
                        <a:spcAft>
                          <a:spcPts val="0"/>
                        </a:spcAft>
                      </a:pPr>
                      <a:r>
                        <a:rPr lang="ru-RU" sz="1200" dirty="0">
                          <a:latin typeface="+mn-lt"/>
                          <a:ea typeface="Calibri"/>
                          <a:cs typeface="Times New Roman"/>
                        </a:rPr>
                        <a:t>ТР ТС 017/2011</a:t>
                      </a:r>
                    </a:p>
                  </a:txBody>
                  <a:tcPr marL="68580" marR="68580" marT="0" marB="0"/>
                </a:tc>
                <a:tc>
                  <a:txBody>
                    <a:bodyPr/>
                    <a:lstStyle/>
                    <a:p>
                      <a:pPr marL="36195" marR="36195">
                        <a:spcAft>
                          <a:spcPts val="0"/>
                        </a:spcAft>
                      </a:pPr>
                      <a:r>
                        <a:rPr lang="ru-RU" sz="1200" dirty="0">
                          <a:latin typeface="+mn-lt"/>
                          <a:ea typeface="Calibri"/>
                          <a:cs typeface="Times New Roman"/>
                        </a:rPr>
                        <a:t>О безопасности продукции легкой промышленности</a:t>
                      </a:r>
                    </a:p>
                  </a:txBody>
                  <a:tcPr marL="68580" marR="68580" marT="0" marB="0"/>
                </a:tc>
                <a:tc>
                  <a:txBody>
                    <a:bodyPr/>
                    <a:lstStyle/>
                    <a:p>
                      <a:pPr marL="36195" marR="36195">
                        <a:spcAft>
                          <a:spcPts val="0"/>
                        </a:spcAft>
                      </a:pPr>
                      <a:r>
                        <a:rPr lang="ru-RU" sz="1200" b="0" dirty="0">
                          <a:solidFill>
                            <a:schemeClr val="tx1"/>
                          </a:solidFill>
                          <a:latin typeface="+mn-lt"/>
                          <a:ea typeface="Calibri"/>
                          <a:cs typeface="Times New Roman"/>
                        </a:rPr>
                        <a:t>01.07.2012</a:t>
                      </a:r>
                    </a:p>
                  </a:txBody>
                  <a:tcPr marL="68580" marR="68580" marT="0" marB="0"/>
                </a:tc>
              </a:tr>
              <a:tr h="220856">
                <a:tc>
                  <a:txBody>
                    <a:bodyPr/>
                    <a:lstStyle/>
                    <a:p>
                      <a:pPr marL="36195" marR="36195">
                        <a:spcAft>
                          <a:spcPts val="0"/>
                        </a:spcAft>
                      </a:pPr>
                      <a:r>
                        <a:rPr lang="ru-RU" sz="1200" b="1" dirty="0">
                          <a:solidFill>
                            <a:srgbClr val="C00000"/>
                          </a:solidFill>
                          <a:latin typeface="+mn-lt"/>
                          <a:ea typeface="Calibri"/>
                          <a:cs typeface="Times New Roman"/>
                        </a:rPr>
                        <a:t>ТР ТС 021/2011</a:t>
                      </a:r>
                    </a:p>
                  </a:txBody>
                  <a:tcPr marL="68580" marR="68580" marT="0" marB="0"/>
                </a:tc>
                <a:tc>
                  <a:txBody>
                    <a:bodyPr/>
                    <a:lstStyle/>
                    <a:p>
                      <a:pPr marL="36195" marR="36195">
                        <a:spcAft>
                          <a:spcPts val="0"/>
                        </a:spcAft>
                      </a:pPr>
                      <a:r>
                        <a:rPr lang="ru-RU" sz="1200" b="1" dirty="0">
                          <a:solidFill>
                            <a:srgbClr val="C00000"/>
                          </a:solidFill>
                          <a:latin typeface="+mn-lt"/>
                          <a:ea typeface="Calibri"/>
                          <a:cs typeface="Times New Roman"/>
                        </a:rPr>
                        <a:t>О безопасности пищевой </a:t>
                      </a:r>
                      <a:r>
                        <a:rPr lang="ru-RU" sz="1200" b="1" dirty="0" smtClean="0">
                          <a:solidFill>
                            <a:srgbClr val="C00000"/>
                          </a:solidFill>
                          <a:latin typeface="+mn-lt"/>
                          <a:ea typeface="Calibri"/>
                          <a:cs typeface="Times New Roman"/>
                        </a:rPr>
                        <a:t>продукции</a:t>
                      </a:r>
                      <a:endParaRPr lang="ru-RU" sz="1200" b="1" dirty="0">
                        <a:solidFill>
                          <a:srgbClr val="C00000"/>
                        </a:solidFill>
                        <a:latin typeface="+mn-lt"/>
                        <a:ea typeface="Calibri"/>
                        <a:cs typeface="Times New Roman"/>
                      </a:endParaRPr>
                    </a:p>
                  </a:txBody>
                  <a:tcPr marL="68580" marR="68580" marT="0" marB="0"/>
                </a:tc>
                <a:tc>
                  <a:txBody>
                    <a:bodyPr/>
                    <a:lstStyle/>
                    <a:p>
                      <a:pPr marL="36195" marR="36195">
                        <a:spcAft>
                          <a:spcPts val="0"/>
                        </a:spcAft>
                      </a:pPr>
                      <a:r>
                        <a:rPr lang="ru-RU" sz="1200" b="0" dirty="0">
                          <a:solidFill>
                            <a:schemeClr val="tx1"/>
                          </a:solidFill>
                          <a:latin typeface="+mn-lt"/>
                          <a:ea typeface="Calibri"/>
                          <a:cs typeface="Times New Roman"/>
                        </a:rPr>
                        <a:t>01.07.2013</a:t>
                      </a:r>
                    </a:p>
                  </a:txBody>
                  <a:tcPr marL="68580" marR="68580" marT="0" marB="0"/>
                </a:tc>
              </a:tr>
              <a:tr h="220857">
                <a:tc>
                  <a:txBody>
                    <a:bodyPr/>
                    <a:lstStyle/>
                    <a:p>
                      <a:pPr marL="36195" marR="36195">
                        <a:spcAft>
                          <a:spcPts val="0"/>
                        </a:spcAft>
                      </a:pPr>
                      <a:r>
                        <a:rPr lang="ru-RU" sz="1200" b="1" dirty="0">
                          <a:solidFill>
                            <a:srgbClr val="C00000"/>
                          </a:solidFill>
                          <a:latin typeface="+mn-lt"/>
                          <a:ea typeface="Calibri"/>
                          <a:cs typeface="Times New Roman"/>
                        </a:rPr>
                        <a:t>ТР ТС 022/2011</a:t>
                      </a:r>
                    </a:p>
                  </a:txBody>
                  <a:tcPr marL="68580" marR="68580" marT="0" marB="0"/>
                </a:tc>
                <a:tc>
                  <a:txBody>
                    <a:bodyPr/>
                    <a:lstStyle/>
                    <a:p>
                      <a:pPr marL="36195" marR="36195">
                        <a:spcAft>
                          <a:spcPts val="0"/>
                        </a:spcAft>
                      </a:pPr>
                      <a:r>
                        <a:rPr lang="ru-RU" sz="1200" b="1" dirty="0">
                          <a:solidFill>
                            <a:srgbClr val="C00000"/>
                          </a:solidFill>
                          <a:latin typeface="+mn-lt"/>
                          <a:ea typeface="Calibri"/>
                          <a:cs typeface="Times New Roman"/>
                        </a:rPr>
                        <a:t>Пищевая продукция в части ее маркировки</a:t>
                      </a:r>
                    </a:p>
                  </a:txBody>
                  <a:tcPr marL="68580" marR="68580" marT="0" marB="0"/>
                </a:tc>
                <a:tc>
                  <a:txBody>
                    <a:bodyPr/>
                    <a:lstStyle/>
                    <a:p>
                      <a:pPr marL="36195" marR="36195">
                        <a:spcAft>
                          <a:spcPts val="0"/>
                        </a:spcAft>
                      </a:pPr>
                      <a:r>
                        <a:rPr lang="ru-RU" sz="1200" b="0" dirty="0">
                          <a:solidFill>
                            <a:schemeClr val="tx1"/>
                          </a:solidFill>
                          <a:latin typeface="+mn-lt"/>
                          <a:ea typeface="Calibri"/>
                          <a:cs typeface="Times New Roman"/>
                        </a:rPr>
                        <a:t>01.07.2013</a:t>
                      </a:r>
                    </a:p>
                  </a:txBody>
                  <a:tcPr marL="68580" marR="68580" marT="0" marB="0"/>
                </a:tc>
              </a:tr>
              <a:tr h="229350">
                <a:tc>
                  <a:txBody>
                    <a:bodyPr/>
                    <a:lstStyle/>
                    <a:p>
                      <a:pPr marL="36195" marR="36195">
                        <a:spcAft>
                          <a:spcPts val="0"/>
                        </a:spcAft>
                      </a:pPr>
                      <a:r>
                        <a:rPr lang="ru-RU" sz="1200" dirty="0">
                          <a:latin typeface="+mn-lt"/>
                          <a:ea typeface="Calibri"/>
                          <a:cs typeface="Times New Roman"/>
                        </a:rPr>
                        <a:t>ТР ТС 023/2011</a:t>
                      </a:r>
                    </a:p>
                  </a:txBody>
                  <a:tcPr marL="68580" marR="68580" marT="0" marB="0"/>
                </a:tc>
                <a:tc>
                  <a:txBody>
                    <a:bodyPr/>
                    <a:lstStyle/>
                    <a:p>
                      <a:pPr marL="36195" marR="36195">
                        <a:spcAft>
                          <a:spcPts val="0"/>
                        </a:spcAft>
                      </a:pPr>
                      <a:r>
                        <a:rPr lang="ru-RU" sz="1200" dirty="0">
                          <a:latin typeface="+mn-lt"/>
                          <a:ea typeface="Calibri"/>
                          <a:cs typeface="Times New Roman"/>
                        </a:rPr>
                        <a:t>Технический регламент на соковую продукцию из фруктов и овощей</a:t>
                      </a:r>
                    </a:p>
                  </a:txBody>
                  <a:tcPr marL="68580" marR="68580" marT="0" marB="0"/>
                </a:tc>
                <a:tc>
                  <a:txBody>
                    <a:bodyPr/>
                    <a:lstStyle/>
                    <a:p>
                      <a:pPr marL="36195" marR="36195">
                        <a:spcAft>
                          <a:spcPts val="0"/>
                        </a:spcAft>
                      </a:pPr>
                      <a:r>
                        <a:rPr lang="ru-RU" sz="1200" b="0" dirty="0">
                          <a:solidFill>
                            <a:schemeClr val="tx1"/>
                          </a:solidFill>
                          <a:latin typeface="+mn-lt"/>
                          <a:ea typeface="Calibri"/>
                          <a:cs typeface="Times New Roman"/>
                        </a:rPr>
                        <a:t>01.07.2013</a:t>
                      </a:r>
                    </a:p>
                  </a:txBody>
                  <a:tcPr marL="68580" marR="68580" marT="0" marB="0"/>
                </a:tc>
              </a:tr>
              <a:tr h="547090">
                <a:tc>
                  <a:txBody>
                    <a:bodyPr/>
                    <a:lstStyle/>
                    <a:p>
                      <a:pPr marL="36195" marR="36195">
                        <a:spcAft>
                          <a:spcPts val="0"/>
                        </a:spcAft>
                      </a:pPr>
                      <a:r>
                        <a:rPr lang="ru-RU" sz="1200" dirty="0">
                          <a:latin typeface="+mn-lt"/>
                          <a:ea typeface="Calibri"/>
                          <a:cs typeface="Times New Roman"/>
                        </a:rPr>
                        <a:t>ТР ТС 027/2012</a:t>
                      </a:r>
                    </a:p>
                  </a:txBody>
                  <a:tcPr marL="68580" marR="68580" marT="0" marB="0"/>
                </a:tc>
                <a:tc>
                  <a:txBody>
                    <a:bodyPr/>
                    <a:lstStyle/>
                    <a:p>
                      <a:pPr marL="36195" marR="36195">
                        <a:spcAft>
                          <a:spcPts val="0"/>
                        </a:spcAft>
                      </a:pPr>
                      <a:r>
                        <a:rPr lang="ru-RU" sz="1200" dirty="0">
                          <a:latin typeface="+mn-lt"/>
                          <a:ea typeface="Calibri"/>
                          <a:cs typeface="Times New Roman"/>
                        </a:rPr>
                        <a:t>О безопасности отдельных видов специализированной пищевой продукции, в том числе диетического лечебного и диетического профилактического питания</a:t>
                      </a:r>
                    </a:p>
                  </a:txBody>
                  <a:tcPr marL="68580" marR="68580" marT="0" marB="0"/>
                </a:tc>
                <a:tc>
                  <a:txBody>
                    <a:bodyPr/>
                    <a:lstStyle/>
                    <a:p>
                      <a:pPr marL="36195" marR="36195">
                        <a:spcAft>
                          <a:spcPts val="0"/>
                        </a:spcAft>
                      </a:pPr>
                      <a:r>
                        <a:rPr lang="ru-RU" sz="1200" dirty="0">
                          <a:latin typeface="+mn-lt"/>
                          <a:ea typeface="Calibri"/>
                          <a:cs typeface="Times New Roman"/>
                        </a:rPr>
                        <a:t>01.07.2013</a:t>
                      </a:r>
                    </a:p>
                  </a:txBody>
                  <a:tcPr marL="68580" marR="68580" marT="0" marB="0"/>
                </a:tc>
              </a:tr>
              <a:tr h="364726">
                <a:tc>
                  <a:txBody>
                    <a:bodyPr/>
                    <a:lstStyle/>
                    <a:p>
                      <a:pPr marL="36195" marR="36195">
                        <a:spcAft>
                          <a:spcPts val="0"/>
                        </a:spcAft>
                      </a:pPr>
                      <a:r>
                        <a:rPr lang="ru-RU" sz="1200" dirty="0">
                          <a:latin typeface="+mn-lt"/>
                          <a:ea typeface="Calibri"/>
                          <a:cs typeface="Times New Roman"/>
                        </a:rPr>
                        <a:t>ТР ТС 029/2012</a:t>
                      </a:r>
                    </a:p>
                  </a:txBody>
                  <a:tcPr marL="68580" marR="68580" marT="0" marB="0"/>
                </a:tc>
                <a:tc>
                  <a:txBody>
                    <a:bodyPr/>
                    <a:lstStyle/>
                    <a:p>
                      <a:pPr marL="36195" marR="36195">
                        <a:spcAft>
                          <a:spcPts val="0"/>
                        </a:spcAft>
                      </a:pPr>
                      <a:r>
                        <a:rPr lang="ru-RU" sz="1200" dirty="0">
                          <a:latin typeface="+mn-lt"/>
                          <a:ea typeface="Calibri"/>
                          <a:cs typeface="Times New Roman"/>
                        </a:rPr>
                        <a:t>Требования безопасности пищевых добавок, ароматизаторов и технологических вспомогательных средств</a:t>
                      </a:r>
                    </a:p>
                  </a:txBody>
                  <a:tcPr marL="68580" marR="68580" marT="0" marB="0"/>
                </a:tc>
                <a:tc>
                  <a:txBody>
                    <a:bodyPr/>
                    <a:lstStyle/>
                    <a:p>
                      <a:pPr marL="36195" marR="36195">
                        <a:spcAft>
                          <a:spcPts val="0"/>
                        </a:spcAft>
                      </a:pPr>
                      <a:r>
                        <a:rPr lang="ru-RU" sz="1200" dirty="0">
                          <a:latin typeface="+mn-lt"/>
                          <a:ea typeface="Calibri"/>
                          <a:cs typeface="Times New Roman"/>
                        </a:rPr>
                        <a:t>01.07.2013</a:t>
                      </a:r>
                    </a:p>
                  </a:txBody>
                  <a:tcPr marL="68580" marR="68580" marT="0" marB="0"/>
                </a:tc>
              </a:tr>
              <a:tr h="216042">
                <a:tc>
                  <a:txBody>
                    <a:bodyPr/>
                    <a:lstStyle/>
                    <a:p>
                      <a:pPr marL="36195" marR="36195">
                        <a:spcAft>
                          <a:spcPts val="0"/>
                        </a:spcAft>
                      </a:pPr>
                      <a:r>
                        <a:rPr lang="ru-RU" sz="1200" dirty="0">
                          <a:latin typeface="+mn-lt"/>
                          <a:ea typeface="Calibri"/>
                          <a:cs typeface="Times New Roman"/>
                        </a:rPr>
                        <a:t>ТР ТС 033/2013</a:t>
                      </a:r>
                    </a:p>
                  </a:txBody>
                  <a:tcPr marL="68580" marR="68580" marT="0" marB="0"/>
                </a:tc>
                <a:tc>
                  <a:txBody>
                    <a:bodyPr/>
                    <a:lstStyle/>
                    <a:p>
                      <a:pPr marL="36195" marR="36195">
                        <a:spcAft>
                          <a:spcPts val="0"/>
                        </a:spcAft>
                      </a:pPr>
                      <a:r>
                        <a:rPr lang="ru-RU" sz="1200" dirty="0">
                          <a:latin typeface="+mn-lt"/>
                          <a:ea typeface="Calibri"/>
                          <a:cs typeface="Times New Roman"/>
                        </a:rPr>
                        <a:t>О безопасности молока и молочной продукции</a:t>
                      </a:r>
                    </a:p>
                  </a:txBody>
                  <a:tcPr marL="68580" marR="68580" marT="0" marB="0"/>
                </a:tc>
                <a:tc>
                  <a:txBody>
                    <a:bodyPr/>
                    <a:lstStyle/>
                    <a:p>
                      <a:pPr marL="36195" marR="36195">
                        <a:spcAft>
                          <a:spcPts val="0"/>
                        </a:spcAft>
                      </a:pPr>
                      <a:r>
                        <a:rPr lang="ru-RU" sz="1200" dirty="0">
                          <a:latin typeface="+mn-lt"/>
                          <a:ea typeface="Calibri"/>
                          <a:cs typeface="Times New Roman"/>
                        </a:rPr>
                        <a:t>01.05.2014</a:t>
                      </a:r>
                    </a:p>
                  </a:txBody>
                  <a:tcPr marL="68580" marR="68580" marT="0" marB="0"/>
                </a:tc>
              </a:tr>
              <a:tr h="236742">
                <a:tc>
                  <a:txBody>
                    <a:bodyPr/>
                    <a:lstStyle/>
                    <a:p>
                      <a:pPr marL="36195" marR="36195">
                        <a:spcAft>
                          <a:spcPts val="0"/>
                        </a:spcAft>
                      </a:pPr>
                      <a:r>
                        <a:rPr lang="ru-RU" sz="1200" dirty="0">
                          <a:latin typeface="+mn-lt"/>
                          <a:ea typeface="Calibri"/>
                          <a:cs typeface="Times New Roman"/>
                        </a:rPr>
                        <a:t>ТР ТС 034/2013</a:t>
                      </a:r>
                    </a:p>
                  </a:txBody>
                  <a:tcPr marL="68580" marR="68580" marT="0" marB="0"/>
                </a:tc>
                <a:tc>
                  <a:txBody>
                    <a:bodyPr/>
                    <a:lstStyle/>
                    <a:p>
                      <a:pPr marL="36195" marR="36195">
                        <a:spcAft>
                          <a:spcPts val="0"/>
                        </a:spcAft>
                      </a:pPr>
                      <a:r>
                        <a:rPr lang="ru-RU" sz="1200" dirty="0">
                          <a:latin typeface="+mn-lt"/>
                          <a:ea typeface="Calibri"/>
                          <a:cs typeface="Times New Roman"/>
                        </a:rPr>
                        <a:t>О безопасности мяса и мясной продукции</a:t>
                      </a:r>
                    </a:p>
                  </a:txBody>
                  <a:tcPr marL="68580" marR="68580" marT="0" marB="0"/>
                </a:tc>
                <a:tc>
                  <a:txBody>
                    <a:bodyPr/>
                    <a:lstStyle/>
                    <a:p>
                      <a:pPr marL="36195" marR="36195">
                        <a:spcAft>
                          <a:spcPts val="0"/>
                        </a:spcAft>
                      </a:pPr>
                      <a:r>
                        <a:rPr lang="ru-RU" sz="1200" dirty="0">
                          <a:latin typeface="+mn-lt"/>
                          <a:ea typeface="Calibri"/>
                          <a:cs typeface="Times New Roman"/>
                        </a:rPr>
                        <a:t>01.05.2014</a:t>
                      </a:r>
                    </a:p>
                  </a:txBody>
                  <a:tcPr marL="68580" marR="68580" marT="0" marB="0"/>
                </a:tc>
              </a:tr>
              <a:tr h="238107">
                <a:tc>
                  <a:txBody>
                    <a:bodyPr/>
                    <a:lstStyle/>
                    <a:p>
                      <a:pPr marL="36195" marR="36195">
                        <a:spcAft>
                          <a:spcPts val="0"/>
                        </a:spcAft>
                      </a:pPr>
                      <a:r>
                        <a:rPr lang="ru-RU" sz="1200" dirty="0" smtClean="0">
                          <a:latin typeface="+mn-lt"/>
                          <a:ea typeface="Calibri"/>
                          <a:cs typeface="Times New Roman"/>
                        </a:rPr>
                        <a:t>ТР ТС 035</a:t>
                      </a:r>
                      <a:r>
                        <a:rPr lang="en-US" sz="1200" dirty="0" smtClean="0">
                          <a:latin typeface="+mn-lt"/>
                          <a:ea typeface="Calibri"/>
                          <a:cs typeface="Times New Roman"/>
                        </a:rPr>
                        <a:t>/2014</a:t>
                      </a:r>
                      <a:endParaRPr lang="ru-RU" sz="1200" dirty="0">
                        <a:latin typeface="+mn-lt"/>
                        <a:ea typeface="Calibri"/>
                        <a:cs typeface="Times New Roman"/>
                      </a:endParaRPr>
                    </a:p>
                  </a:txBody>
                  <a:tcPr marL="68580" marR="68580" marT="0" marB="0"/>
                </a:tc>
                <a:tc>
                  <a:txBody>
                    <a:bodyPr/>
                    <a:lstStyle/>
                    <a:p>
                      <a:pPr marL="36195" marR="36195">
                        <a:spcAft>
                          <a:spcPts val="0"/>
                        </a:spcAft>
                      </a:pPr>
                      <a:r>
                        <a:rPr lang="ru-RU" sz="1200" dirty="0" smtClean="0">
                          <a:latin typeface="+mn-lt"/>
                          <a:cs typeface="Times New Roman" pitchFamily="18" charset="0"/>
                        </a:rPr>
                        <a:t>Технический регламент на табачную продукцию</a:t>
                      </a:r>
                      <a:endParaRPr lang="ru-RU" sz="1200" dirty="0">
                        <a:latin typeface="+mn-lt"/>
                        <a:ea typeface="Calibri"/>
                        <a:cs typeface="Times New Roman" pitchFamily="18" charset="0"/>
                      </a:endParaRPr>
                    </a:p>
                  </a:txBody>
                  <a:tcPr marL="68580" marR="68580" marT="0" marB="0"/>
                </a:tc>
                <a:tc>
                  <a:txBody>
                    <a:bodyPr/>
                    <a:lstStyle/>
                    <a:p>
                      <a:pPr marL="36195" marR="36195">
                        <a:spcAft>
                          <a:spcPts val="0"/>
                        </a:spcAft>
                      </a:pPr>
                      <a:r>
                        <a:rPr lang="en-US" sz="1200" dirty="0" smtClean="0">
                          <a:latin typeface="+mn-lt"/>
                          <a:ea typeface="Calibri"/>
                          <a:cs typeface="Times New Roman"/>
                        </a:rPr>
                        <a:t>15.06.2016</a:t>
                      </a:r>
                      <a:endParaRPr lang="ru-RU" sz="1200" dirty="0">
                        <a:latin typeface="+mn-lt"/>
                        <a:ea typeface="Calibri"/>
                        <a:cs typeface="Times New Roman"/>
                      </a:endParaRPr>
                    </a:p>
                  </a:txBody>
                  <a:tcPr marL="68580" marR="68580" marT="0" marB="0"/>
                </a:tc>
              </a:tr>
              <a:tr h="275538">
                <a:tc>
                  <a:txBody>
                    <a:bodyPr/>
                    <a:lstStyle/>
                    <a:p>
                      <a:pPr marL="36195" marR="36195">
                        <a:spcAft>
                          <a:spcPts val="0"/>
                        </a:spcAft>
                      </a:pPr>
                      <a:r>
                        <a:rPr lang="ru-RU" sz="1200" dirty="0" smtClean="0">
                          <a:latin typeface="+mn-lt"/>
                          <a:ea typeface="Calibri"/>
                          <a:cs typeface="Times New Roman"/>
                        </a:rPr>
                        <a:t>ТР</a:t>
                      </a:r>
                      <a:r>
                        <a:rPr lang="ru-RU" sz="1200" baseline="0" dirty="0" smtClean="0">
                          <a:latin typeface="+mn-lt"/>
                          <a:ea typeface="Calibri"/>
                          <a:cs typeface="Times New Roman"/>
                        </a:rPr>
                        <a:t> ЕАЭС 040</a:t>
                      </a:r>
                      <a:r>
                        <a:rPr lang="en-US" sz="1200" baseline="0" dirty="0" smtClean="0">
                          <a:latin typeface="+mn-lt"/>
                          <a:ea typeface="Calibri"/>
                          <a:cs typeface="Times New Roman"/>
                        </a:rPr>
                        <a:t>/2016</a:t>
                      </a:r>
                      <a:r>
                        <a:rPr lang="ru-RU" sz="1200" baseline="0" dirty="0" smtClean="0">
                          <a:latin typeface="+mn-lt"/>
                          <a:ea typeface="Calibri"/>
                          <a:cs typeface="Times New Roman"/>
                        </a:rPr>
                        <a:t> </a:t>
                      </a:r>
                      <a:endParaRPr lang="ru-RU" sz="1200" dirty="0">
                        <a:latin typeface="+mn-lt"/>
                        <a:ea typeface="Calibri"/>
                        <a:cs typeface="Times New Roman"/>
                      </a:endParaRPr>
                    </a:p>
                  </a:txBody>
                  <a:tcPr marL="68580" marR="68580" marT="0" marB="0"/>
                </a:tc>
                <a:tc>
                  <a:txBody>
                    <a:bodyPr/>
                    <a:lstStyle/>
                    <a:p>
                      <a:pPr marL="36195" marR="36195" indent="0" algn="l" defTabSz="914400" rtl="0" eaLnBrk="1" fontAlgn="auto" latinLnBrk="0" hangingPunct="1">
                        <a:lnSpc>
                          <a:spcPct val="100000"/>
                        </a:lnSpc>
                        <a:spcBef>
                          <a:spcPts val="0"/>
                        </a:spcBef>
                        <a:spcAft>
                          <a:spcPts val="0"/>
                        </a:spcAft>
                        <a:buClrTx/>
                        <a:buSzTx/>
                        <a:buFontTx/>
                        <a:buNone/>
                        <a:tabLst/>
                        <a:defRPr/>
                      </a:pPr>
                      <a:r>
                        <a:rPr lang="ru-RU" sz="1200" dirty="0" smtClean="0">
                          <a:latin typeface="+mn-lt"/>
                          <a:cs typeface="Times New Roman" pitchFamily="18" charset="0"/>
                        </a:rPr>
                        <a:t>О безопасности рыбы и рыбной продукции </a:t>
                      </a:r>
                    </a:p>
                    <a:p>
                      <a:pPr marL="36195" marR="36195">
                        <a:spcAft>
                          <a:spcPts val="0"/>
                        </a:spcAft>
                      </a:pPr>
                      <a:endParaRPr lang="ru-RU" sz="1200" dirty="0">
                        <a:latin typeface="+mn-lt"/>
                        <a:ea typeface="Calibri"/>
                        <a:cs typeface="Times New Roman"/>
                      </a:endParaRPr>
                    </a:p>
                  </a:txBody>
                  <a:tcPr marL="68580" marR="68580" marT="0" marB="0"/>
                </a:tc>
                <a:tc>
                  <a:txBody>
                    <a:bodyPr/>
                    <a:lstStyle/>
                    <a:p>
                      <a:pPr marL="36195" marR="36195">
                        <a:spcAft>
                          <a:spcPts val="0"/>
                        </a:spcAft>
                      </a:pPr>
                      <a:r>
                        <a:rPr lang="en-US" sz="1200" dirty="0" smtClean="0">
                          <a:latin typeface="+mn-lt"/>
                          <a:ea typeface="Calibri"/>
                          <a:cs typeface="Times New Roman"/>
                        </a:rPr>
                        <a:t>01.09.2017</a:t>
                      </a:r>
                      <a:endParaRPr lang="ru-RU" sz="1200" dirty="0">
                        <a:latin typeface="+mn-lt"/>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4910320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9144"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Вопросы маркировки, остающиеся за рамками законодательства ЕАЭС</a:t>
            </a:r>
            <a:endParaRPr lang="ru-RU" sz="3200" dirty="0"/>
          </a:p>
        </p:txBody>
      </p:sp>
      <p:sp>
        <p:nvSpPr>
          <p:cNvPr id="4" name="Прямоугольник 3"/>
          <p:cNvSpPr/>
          <p:nvPr/>
        </p:nvSpPr>
        <p:spPr>
          <a:xfrm>
            <a:off x="832283" y="1372504"/>
            <a:ext cx="7443216" cy="4739759"/>
          </a:xfrm>
          <a:prstGeom prst="rect">
            <a:avLst/>
          </a:prstGeom>
        </p:spPr>
        <p:txBody>
          <a:bodyPr wrap="square">
            <a:spAutoFit/>
          </a:bodyPr>
          <a:lstStyle/>
          <a:p>
            <a:pPr marL="342900" indent="-342900">
              <a:spcAft>
                <a:spcPts val="600"/>
              </a:spcAft>
              <a:buFont typeface="+mj-lt"/>
              <a:buAutoNum type="arabicPeriod"/>
            </a:pPr>
            <a:r>
              <a:rPr lang="ru-RU" sz="1600" b="1" dirty="0" smtClean="0"/>
              <a:t>Маркировка товаров средствами идентификации. </a:t>
            </a:r>
            <a:r>
              <a:rPr lang="ru-RU" sz="1600" dirty="0" smtClean="0"/>
              <a:t>С февраля 2018 г. существует рамочное соглашение на эту тему. Но пока все практически реализуемые проекты такого рода в разных странах ЕАЭС (алкоголь, лекарства, меховая продукция и др.)  имеют национальный охват и регулируются национальным законодательством.</a:t>
            </a:r>
          </a:p>
          <a:p>
            <a:pPr marL="342900" indent="-342900">
              <a:spcAft>
                <a:spcPts val="600"/>
              </a:spcAft>
              <a:buFont typeface="+mj-lt"/>
              <a:buAutoNum type="arabicPeriod"/>
            </a:pPr>
            <a:r>
              <a:rPr lang="ru-RU" sz="1600" b="1" dirty="0" smtClean="0"/>
              <a:t>Штриховой код. </a:t>
            </a:r>
            <a:r>
              <a:rPr lang="ru-RU" sz="1600" dirty="0" smtClean="0"/>
              <a:t>Использование штрих-кода не входит в число требований ЕАЭС. Правила использования и нанесения штрих-кода – это область компетенции глобальной международной системы товарной нумерации GS1 и ее национальных филиалов.  </a:t>
            </a:r>
          </a:p>
          <a:p>
            <a:pPr marL="342900" indent="-342900">
              <a:spcAft>
                <a:spcPts val="600"/>
              </a:spcAft>
              <a:buFont typeface="+mj-lt"/>
              <a:buAutoNum type="arabicPeriod"/>
            </a:pPr>
            <a:r>
              <a:rPr lang="ru-RU" sz="1600" b="1" dirty="0" smtClean="0"/>
              <a:t>RFID-маркировка.</a:t>
            </a:r>
          </a:p>
          <a:p>
            <a:pPr marL="342900" indent="-342900">
              <a:spcAft>
                <a:spcPts val="600"/>
              </a:spcAft>
              <a:buFont typeface="+mj-lt"/>
              <a:buAutoNum type="arabicPeriod"/>
            </a:pPr>
            <a:r>
              <a:rPr lang="ru-RU" sz="1600" b="1" dirty="0" smtClean="0"/>
              <a:t>Вообще весь сегмент «умной упаковки» и реализация принципов «Индустрии 4.0.» («Торговли 4.0»).</a:t>
            </a:r>
          </a:p>
          <a:p>
            <a:pPr marL="342900" indent="-342900">
              <a:spcAft>
                <a:spcPts val="600"/>
              </a:spcAft>
              <a:buFont typeface="+mj-lt"/>
              <a:buAutoNum type="arabicPeriod"/>
            </a:pPr>
            <a:r>
              <a:rPr lang="ru-RU" sz="1600" b="1" dirty="0" smtClean="0"/>
              <a:t>Экологическая маркировка </a:t>
            </a:r>
            <a:r>
              <a:rPr lang="ru-RU" sz="1600" dirty="0" smtClean="0"/>
              <a:t>(кроме требования по указанию материала </a:t>
            </a:r>
            <a:r>
              <a:rPr lang="ru-RU" sz="1600" dirty="0" smtClean="0"/>
              <a:t>упаковки). </a:t>
            </a:r>
            <a:endParaRPr lang="ru-RU" sz="1600" dirty="0" smtClean="0"/>
          </a:p>
          <a:p>
            <a:pPr marL="342900" indent="-342900">
              <a:spcAft>
                <a:spcPts val="600"/>
              </a:spcAft>
              <a:buFont typeface="+mj-lt"/>
              <a:buAutoNum type="arabicPeriod"/>
            </a:pPr>
            <a:endParaRPr lang="ru-RU" sz="1600" dirty="0" smtClean="0"/>
          </a:p>
          <a:p>
            <a:pPr marL="342900" indent="-342900">
              <a:buFont typeface="Wingdings" pitchFamily="2" charset="2"/>
              <a:buChar char="Ø"/>
            </a:pPr>
            <a:endParaRPr lang="ru-RU" sz="1600" dirty="0"/>
          </a:p>
          <a:p>
            <a:endParaRPr lang="ru-RU" sz="1600" dirty="0"/>
          </a:p>
        </p:txBody>
      </p:sp>
      <p:sp>
        <p:nvSpPr>
          <p:cNvPr id="7" name="Номер слайда 6"/>
          <p:cNvSpPr>
            <a:spLocks noGrp="1"/>
          </p:cNvSpPr>
          <p:nvPr>
            <p:ph type="sldNum" sz="quarter" idx="12"/>
          </p:nvPr>
        </p:nvSpPr>
        <p:spPr/>
        <p:txBody>
          <a:bodyPr/>
          <a:lstStyle/>
          <a:p>
            <a:fld id="{B52CBF2B-ACCF-4BE0-97B2-3A83749F2B53}" type="slidenum">
              <a:rPr lang="ru-RU" smtClean="0"/>
              <a:pPr/>
              <a:t>11</a:t>
            </a:fld>
            <a:endParaRPr lang="ru-RU" dirty="0"/>
          </a:p>
        </p:txBody>
      </p:sp>
    </p:spTree>
    <p:extLst>
      <p:ext uri="{BB962C8B-B14F-4D97-AF65-F5344CB8AC3E}">
        <p14:creationId xmlns:p14="http://schemas.microsoft.com/office/powerpoint/2010/main" val="14910320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9144"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Примеры «дешифровки» </a:t>
            </a:r>
            <a:r>
              <a:rPr lang="ru-RU" sz="3200" dirty="0" smtClean="0"/>
              <a:t>маркировок в книге</a:t>
            </a:r>
            <a:endParaRPr lang="ru-RU" sz="3200" dirty="0"/>
          </a:p>
        </p:txBody>
      </p:sp>
      <p:sp>
        <p:nvSpPr>
          <p:cNvPr id="7" name="Номер слайда 6"/>
          <p:cNvSpPr>
            <a:spLocks noGrp="1"/>
          </p:cNvSpPr>
          <p:nvPr>
            <p:ph type="sldNum" sz="quarter" idx="12"/>
          </p:nvPr>
        </p:nvSpPr>
        <p:spPr/>
        <p:txBody>
          <a:bodyPr/>
          <a:lstStyle/>
          <a:p>
            <a:fld id="{B52CBF2B-ACCF-4BE0-97B2-3A83749F2B53}" type="slidenum">
              <a:rPr lang="ru-RU" smtClean="0"/>
              <a:pPr/>
              <a:t>12</a:t>
            </a:fld>
            <a:endParaRPr lang="ru-RU" dirty="0"/>
          </a:p>
        </p:txBody>
      </p:sp>
      <p:pic>
        <p:nvPicPr>
          <p:cNvPr id="2" name="Picture 2"/>
          <p:cNvPicPr>
            <a:picLocks noChangeAspect="1" noChangeArrowheads="1"/>
          </p:cNvPicPr>
          <p:nvPr/>
        </p:nvPicPr>
        <p:blipFill>
          <a:blip r:embed="rId3"/>
          <a:srcRect/>
          <a:stretch>
            <a:fillRect/>
          </a:stretch>
        </p:blipFill>
        <p:spPr bwMode="auto">
          <a:xfrm>
            <a:off x="4679575" y="1146747"/>
            <a:ext cx="3684495" cy="2656161"/>
          </a:xfrm>
          <a:prstGeom prst="rect">
            <a:avLst/>
          </a:prstGeom>
          <a:noFill/>
          <a:ln w="9525">
            <a:noFill/>
            <a:miter lim="800000"/>
            <a:headEnd/>
            <a:tailEnd/>
          </a:ln>
          <a:effectLst/>
        </p:spPr>
      </p:pic>
      <p:pic>
        <p:nvPicPr>
          <p:cNvPr id="3075" name="Picture 3"/>
          <p:cNvPicPr>
            <a:picLocks noChangeAspect="1" noChangeArrowheads="1"/>
          </p:cNvPicPr>
          <p:nvPr/>
        </p:nvPicPr>
        <p:blipFill>
          <a:blip r:embed="rId4"/>
          <a:srcRect/>
          <a:stretch>
            <a:fillRect/>
          </a:stretch>
        </p:blipFill>
        <p:spPr bwMode="auto">
          <a:xfrm>
            <a:off x="376037" y="1129554"/>
            <a:ext cx="3953916" cy="5664262"/>
          </a:xfrm>
          <a:prstGeom prst="rect">
            <a:avLst/>
          </a:prstGeom>
          <a:noFill/>
          <a:ln w="9525">
            <a:noFill/>
            <a:miter lim="800000"/>
            <a:headEnd/>
            <a:tailEnd/>
          </a:ln>
          <a:effectLst/>
        </p:spPr>
      </p:pic>
      <p:pic>
        <p:nvPicPr>
          <p:cNvPr id="3076" name="Picture 4"/>
          <p:cNvPicPr>
            <a:picLocks noChangeAspect="1" noChangeArrowheads="1"/>
          </p:cNvPicPr>
          <p:nvPr/>
        </p:nvPicPr>
        <p:blipFill>
          <a:blip r:embed="rId5"/>
          <a:srcRect/>
          <a:stretch>
            <a:fillRect/>
          </a:stretch>
        </p:blipFill>
        <p:spPr bwMode="auto">
          <a:xfrm>
            <a:off x="4669491" y="3879197"/>
            <a:ext cx="3695700" cy="1609725"/>
          </a:xfrm>
          <a:prstGeom prst="rect">
            <a:avLst/>
          </a:prstGeom>
          <a:noFill/>
          <a:ln w="9525">
            <a:noFill/>
            <a:miter lim="800000"/>
            <a:headEnd/>
            <a:tailEnd/>
          </a:ln>
          <a:effectLst/>
        </p:spPr>
      </p:pic>
    </p:spTree>
    <p:extLst>
      <p:ext uri="{BB962C8B-B14F-4D97-AF65-F5344CB8AC3E}">
        <p14:creationId xmlns:p14="http://schemas.microsoft.com/office/powerpoint/2010/main" val="1491032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9144"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Шпаргалка для бренд-менеджера и дизайнера упаковки</a:t>
            </a:r>
            <a:endParaRPr lang="ru-RU" sz="3200" dirty="0"/>
          </a:p>
        </p:txBody>
      </p:sp>
      <p:sp>
        <p:nvSpPr>
          <p:cNvPr id="4" name="Прямоугольник 3"/>
          <p:cNvSpPr/>
          <p:nvPr/>
        </p:nvSpPr>
        <p:spPr>
          <a:xfrm>
            <a:off x="832283" y="1372504"/>
            <a:ext cx="7443216" cy="4093428"/>
          </a:xfrm>
          <a:prstGeom prst="rect">
            <a:avLst/>
          </a:prstGeom>
        </p:spPr>
        <p:txBody>
          <a:bodyPr wrap="square">
            <a:spAutoFit/>
          </a:bodyPr>
          <a:lstStyle/>
          <a:p>
            <a:pPr marL="342900" indent="-342900">
              <a:spcAft>
                <a:spcPts val="600"/>
              </a:spcAft>
              <a:buFont typeface="Wingdings" pitchFamily="2" charset="2"/>
              <a:buChar char="ü"/>
            </a:pPr>
            <a:r>
              <a:rPr lang="ru-RU" sz="1600" dirty="0" smtClean="0"/>
              <a:t>Не допускается использовать в наименовании продукции компоненты, которые не входят в состав продукта.  </a:t>
            </a:r>
          </a:p>
          <a:p>
            <a:pPr marL="342900" indent="-342900">
              <a:spcAft>
                <a:spcPts val="600"/>
              </a:spcAft>
              <a:buFont typeface="Wingdings" pitchFamily="2" charset="2"/>
              <a:buChar char="ü"/>
            </a:pPr>
            <a:r>
              <a:rPr lang="ru-RU" sz="1600" dirty="0" smtClean="0"/>
              <a:t>Запрещено использовать изображение пищевой продукции, которая не содержится в потребительской упаковке, не была использована при производстве продукта или вкус (аромат) которой не имитируются компонентами, входящими в состав продукта.</a:t>
            </a:r>
          </a:p>
          <a:p>
            <a:pPr marL="342900" indent="-342900">
              <a:spcAft>
                <a:spcPts val="600"/>
              </a:spcAft>
              <a:buFont typeface="Wingdings" pitchFamily="2" charset="2"/>
              <a:buChar char="ü"/>
            </a:pPr>
            <a:r>
              <a:rPr lang="ru-RU" sz="1600" dirty="0" smtClean="0"/>
              <a:t>Название продукта и графические изображения, нанесенные на потребительскую упаковку соковой продукции, не должны наводить потребителя на мысль о том, что в его состав входят соки или пюре из каких-то иных фруктов или овощей, кроме тех, что были использованы.</a:t>
            </a:r>
          </a:p>
          <a:p>
            <a:pPr marL="342900" indent="-342900">
              <a:spcAft>
                <a:spcPts val="600"/>
              </a:spcAft>
              <a:buFont typeface="Wingdings" pitchFamily="2" charset="2"/>
              <a:buChar char="ü"/>
            </a:pPr>
            <a:r>
              <a:rPr lang="ru-RU" sz="1600" dirty="0" smtClean="0"/>
              <a:t>Изображение блюда, при приготовлении которого применяется данная пищевая продукция, должно сопровождаться словами «вариант приготовленного блюда» или аналогичными по смыслу словами.</a:t>
            </a:r>
            <a:r>
              <a:rPr lang="ru-RU" sz="1600" b="1" dirty="0" smtClean="0"/>
              <a:t> </a:t>
            </a:r>
          </a:p>
          <a:p>
            <a:pPr marL="342900" indent="-342900">
              <a:spcAft>
                <a:spcPts val="600"/>
              </a:spcAft>
              <a:buFont typeface="Wingdings" pitchFamily="2" charset="2"/>
              <a:buChar char="ü"/>
            </a:pPr>
            <a:r>
              <a:rPr lang="ru-RU" sz="1600" dirty="0" smtClean="0"/>
              <a:t>Изготовитель не вправе указывать в маркировке продукции отсутствие компонентов, полученных из ГМО, если нет соответствующего подтверждения.</a:t>
            </a:r>
          </a:p>
        </p:txBody>
      </p:sp>
      <p:sp>
        <p:nvSpPr>
          <p:cNvPr id="7" name="Номер слайда 6"/>
          <p:cNvSpPr>
            <a:spLocks noGrp="1"/>
          </p:cNvSpPr>
          <p:nvPr>
            <p:ph type="sldNum" sz="quarter" idx="12"/>
          </p:nvPr>
        </p:nvSpPr>
        <p:spPr/>
        <p:txBody>
          <a:bodyPr/>
          <a:lstStyle/>
          <a:p>
            <a:fld id="{B52CBF2B-ACCF-4BE0-97B2-3A83749F2B53}" type="slidenum">
              <a:rPr lang="ru-RU" smtClean="0"/>
              <a:pPr/>
              <a:t>13</a:t>
            </a:fld>
            <a:endParaRPr lang="ru-RU" dirty="0"/>
          </a:p>
        </p:txBody>
      </p:sp>
    </p:spTree>
    <p:extLst>
      <p:ext uri="{BB962C8B-B14F-4D97-AF65-F5344CB8AC3E}">
        <p14:creationId xmlns:p14="http://schemas.microsoft.com/office/powerpoint/2010/main" val="1491032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9144"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Шпаргалка для бренд-менеджера и дизайнера упаковки</a:t>
            </a:r>
            <a:endParaRPr lang="ru-RU" sz="3200" dirty="0"/>
          </a:p>
        </p:txBody>
      </p:sp>
      <p:sp>
        <p:nvSpPr>
          <p:cNvPr id="4" name="Прямоугольник 3"/>
          <p:cNvSpPr/>
          <p:nvPr/>
        </p:nvSpPr>
        <p:spPr>
          <a:xfrm>
            <a:off x="841248" y="1327679"/>
            <a:ext cx="7443216" cy="4278094"/>
          </a:xfrm>
          <a:prstGeom prst="rect">
            <a:avLst/>
          </a:prstGeom>
        </p:spPr>
        <p:txBody>
          <a:bodyPr wrap="square">
            <a:spAutoFit/>
          </a:bodyPr>
          <a:lstStyle/>
          <a:p>
            <a:pPr marL="342900" lvl="0" indent="-342900">
              <a:buFont typeface="Wingdings" pitchFamily="2" charset="2"/>
              <a:buChar char="ü"/>
            </a:pPr>
            <a:r>
              <a:rPr lang="ru-RU" sz="1600" dirty="0" smtClean="0"/>
              <a:t>Для наименования молокосодержащих продуктов с заменителем молочного жира не допускается использование понятий, установленных для молока, молочных продуктов и молочных составных продуктов. В названии торговой марки, на этикетке и в рекламе таких продуктов нельзя использовать слова или части слов, которые могли бы ввести потребителя в заблуждение относительно природы продукта.</a:t>
            </a:r>
          </a:p>
          <a:p>
            <a:pPr marL="342900" indent="-342900">
              <a:buFont typeface="Wingdings" pitchFamily="2" charset="2"/>
              <a:buChar char="ü"/>
            </a:pPr>
            <a:r>
              <a:rPr lang="ru-RU" sz="1600" dirty="0" smtClean="0"/>
              <a:t>Не допускается применение понятия «масло» (в том числе в наименованиях торговых марок) при нанесении маркировки на этикетки пасты масляной и спреда сливочно-растительного. </a:t>
            </a:r>
          </a:p>
          <a:p>
            <a:pPr marL="342900" indent="-342900">
              <a:buFont typeface="Wingdings" pitchFamily="2" charset="2"/>
              <a:buChar char="ü"/>
            </a:pPr>
            <a:r>
              <a:rPr lang="ru-RU" sz="1600" dirty="0" smtClean="0"/>
              <a:t>Не допускается применение понятий «молочное», «сливочное», «пломбир» в наименовании мороженого, в состав которого входит заменитель молочного жира. </a:t>
            </a:r>
          </a:p>
          <a:p>
            <a:pPr marL="342900" indent="-342900">
              <a:buFont typeface="Wingdings" pitchFamily="2" charset="2"/>
              <a:buChar char="ü"/>
            </a:pPr>
            <a:r>
              <a:rPr lang="ru-RU" sz="1600" dirty="0" smtClean="0"/>
              <a:t>На упаковке заменителей женского молока не должно содержаться изображение детей.</a:t>
            </a:r>
          </a:p>
          <a:p>
            <a:pPr marL="342900" indent="-342900">
              <a:buFont typeface="Wingdings" pitchFamily="2" charset="2"/>
              <a:buChar char="ü"/>
            </a:pPr>
            <a:r>
              <a:rPr lang="ru-RU" sz="1600" dirty="0" smtClean="0"/>
              <a:t>На упаковки детских молочных смесей должна наноситься предупреждающая надпись: «Для питания детей раннего возраста предпочтительнее грудное скармливание».</a:t>
            </a:r>
          </a:p>
        </p:txBody>
      </p:sp>
      <p:sp>
        <p:nvSpPr>
          <p:cNvPr id="7" name="Номер слайда 6"/>
          <p:cNvSpPr>
            <a:spLocks noGrp="1"/>
          </p:cNvSpPr>
          <p:nvPr>
            <p:ph type="sldNum" sz="quarter" idx="12"/>
          </p:nvPr>
        </p:nvSpPr>
        <p:spPr/>
        <p:txBody>
          <a:bodyPr/>
          <a:lstStyle/>
          <a:p>
            <a:fld id="{B52CBF2B-ACCF-4BE0-97B2-3A83749F2B53}" type="slidenum">
              <a:rPr lang="ru-RU" smtClean="0"/>
              <a:pPr/>
              <a:t>14</a:t>
            </a:fld>
            <a:endParaRPr lang="ru-RU" dirty="0"/>
          </a:p>
        </p:txBody>
      </p:sp>
    </p:spTree>
    <p:extLst>
      <p:ext uri="{BB962C8B-B14F-4D97-AF65-F5344CB8AC3E}">
        <p14:creationId xmlns:p14="http://schemas.microsoft.com/office/powerpoint/2010/main" val="14910320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9144"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Шпаргалка для бренд-менеджера и дизайнера упаковки</a:t>
            </a:r>
            <a:endParaRPr lang="ru-RU" sz="3200" dirty="0"/>
          </a:p>
        </p:txBody>
      </p:sp>
      <p:sp>
        <p:nvSpPr>
          <p:cNvPr id="4" name="Прямоугольник 3"/>
          <p:cNvSpPr/>
          <p:nvPr/>
        </p:nvSpPr>
        <p:spPr>
          <a:xfrm>
            <a:off x="841248" y="1345609"/>
            <a:ext cx="7443216" cy="5262979"/>
          </a:xfrm>
          <a:prstGeom prst="rect">
            <a:avLst/>
          </a:prstGeom>
        </p:spPr>
        <p:txBody>
          <a:bodyPr wrap="square">
            <a:spAutoFit/>
          </a:bodyPr>
          <a:lstStyle/>
          <a:p>
            <a:pPr marL="342900" indent="-342900">
              <a:buFont typeface="Wingdings" pitchFamily="2" charset="2"/>
              <a:buChar char="ü"/>
            </a:pPr>
            <a:r>
              <a:rPr lang="ru-RU" sz="1600" dirty="0" smtClean="0"/>
              <a:t>Нельзя использовать без соответствующего подтверждения указания «экологически чистая» и «ортопедическая»  для продукции легкой промышленности и для детских товаров. </a:t>
            </a:r>
          </a:p>
          <a:p>
            <a:pPr marL="342900" indent="-342900">
              <a:buFont typeface="Wingdings" pitchFamily="2" charset="2"/>
              <a:buChar char="ü"/>
            </a:pPr>
            <a:r>
              <a:rPr lang="ru-RU" sz="1600" dirty="0" smtClean="0"/>
              <a:t>Допускается использовать в наименовании ароматизаторов слово «натуральный», только если в их составе присутствуют исключительно натуральные компоненты. </a:t>
            </a:r>
          </a:p>
          <a:p>
            <a:pPr marL="342900" lvl="0" indent="-342900">
              <a:buFont typeface="Wingdings" pitchFamily="2" charset="2"/>
              <a:buChar char="ü"/>
            </a:pPr>
            <a:r>
              <a:rPr lang="ru-RU" sz="1600" dirty="0" smtClean="0"/>
              <a:t>В названии мясных продуктов разрешается  использовать наименования категорий, установленных межгосударственными стандартами, только для продукции, выпускаемой по этим стандартам (например, колбаса «Докторская» и т.п.).  </a:t>
            </a:r>
          </a:p>
          <a:p>
            <a:pPr marL="342900" lvl="0" indent="-342900">
              <a:buFont typeface="Wingdings" pitchFamily="2" charset="2"/>
              <a:buChar char="ü"/>
            </a:pPr>
            <a:r>
              <a:rPr lang="ru-RU" sz="1600" dirty="0" smtClean="0"/>
              <a:t>Заявления на упаковке мясной продукции, такие как «мясо высокого качества», «мраморное мясо», «халяль», «кошерное мясо» и т.п., должны быть подтверждены соответствующей документацией. </a:t>
            </a:r>
          </a:p>
          <a:p>
            <a:pPr marL="342900" indent="-342900">
              <a:buFont typeface="Wingdings" pitchFamily="2" charset="2"/>
              <a:buChar char="ü"/>
            </a:pPr>
            <a:r>
              <a:rPr lang="ru-RU" sz="1600" dirty="0" smtClean="0"/>
              <a:t>Для мясной продукции общего назначения запрещены придуманные названия, которые воспринимаются как мясная продукция для детского питания (например, «Сосиски детские», колбаса «Карапузик»).</a:t>
            </a:r>
          </a:p>
          <a:p>
            <a:pPr marL="342900" indent="-342900"/>
            <a:endParaRPr lang="ru-RU" sz="1600" dirty="0" smtClean="0"/>
          </a:p>
          <a:p>
            <a:pPr marL="342900" indent="-342900">
              <a:buFont typeface="Wingdings" pitchFamily="2" charset="2"/>
              <a:buChar char="ü"/>
            </a:pPr>
            <a:endParaRPr lang="ru-RU" sz="1600" dirty="0" smtClean="0"/>
          </a:p>
          <a:p>
            <a:pPr marL="342900" indent="-342900">
              <a:buFont typeface="Wingdings" pitchFamily="2" charset="2"/>
              <a:buChar char="ü"/>
            </a:pPr>
            <a:endParaRPr lang="ru-RU" sz="1600" dirty="0" smtClean="0"/>
          </a:p>
          <a:p>
            <a:pPr marL="342900" indent="-342900">
              <a:buFont typeface="Wingdings" pitchFamily="2" charset="2"/>
              <a:buChar char="ü"/>
            </a:pPr>
            <a:endParaRPr lang="ru-RU" sz="1600" dirty="0" smtClean="0"/>
          </a:p>
          <a:p>
            <a:endParaRPr lang="ru-RU" sz="1600" dirty="0"/>
          </a:p>
        </p:txBody>
      </p:sp>
      <p:sp>
        <p:nvSpPr>
          <p:cNvPr id="7" name="Номер слайда 6"/>
          <p:cNvSpPr>
            <a:spLocks noGrp="1"/>
          </p:cNvSpPr>
          <p:nvPr>
            <p:ph type="sldNum" sz="quarter" idx="12"/>
          </p:nvPr>
        </p:nvSpPr>
        <p:spPr/>
        <p:txBody>
          <a:bodyPr/>
          <a:lstStyle/>
          <a:p>
            <a:fld id="{B52CBF2B-ACCF-4BE0-97B2-3A83749F2B53}" type="slidenum">
              <a:rPr lang="ru-RU" smtClean="0"/>
              <a:pPr/>
              <a:t>15</a:t>
            </a:fld>
            <a:endParaRPr lang="ru-RU" dirty="0"/>
          </a:p>
        </p:txBody>
      </p:sp>
    </p:spTree>
    <p:extLst>
      <p:ext uri="{BB962C8B-B14F-4D97-AF65-F5344CB8AC3E}">
        <p14:creationId xmlns:p14="http://schemas.microsoft.com/office/powerpoint/2010/main" val="14910320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9144"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Шпаргалка для бренд-менеджера и дизайнера упаковки</a:t>
            </a:r>
            <a:endParaRPr lang="ru-RU" sz="3200" dirty="0"/>
          </a:p>
        </p:txBody>
      </p:sp>
      <p:sp>
        <p:nvSpPr>
          <p:cNvPr id="4" name="Прямоугольник 3"/>
          <p:cNvSpPr/>
          <p:nvPr/>
        </p:nvSpPr>
        <p:spPr>
          <a:xfrm>
            <a:off x="841248" y="1345609"/>
            <a:ext cx="7443216" cy="3862596"/>
          </a:xfrm>
          <a:prstGeom prst="rect">
            <a:avLst/>
          </a:prstGeom>
        </p:spPr>
        <p:txBody>
          <a:bodyPr wrap="square">
            <a:spAutoFit/>
          </a:bodyPr>
          <a:lstStyle/>
          <a:p>
            <a:pPr marL="342900" lvl="0" indent="-342900">
              <a:spcAft>
                <a:spcPts val="600"/>
              </a:spcAft>
              <a:buFont typeface="Wingdings" pitchFamily="2" charset="2"/>
              <a:buChar char="ü"/>
            </a:pPr>
            <a:r>
              <a:rPr lang="ru-RU" sz="1600" dirty="0" smtClean="0"/>
              <a:t>На упаковке пищевой продукции обязательно должны быть указаны вещества из списка типичных аллергенов, если они входят в состав продукта. В отношении ряда компонентов (в том числе кофеин) предписывается информирование потребителя специальными предостерегающими надписями.</a:t>
            </a:r>
            <a:r>
              <a:rPr lang="ru-RU" sz="1600" b="1" dirty="0" smtClean="0"/>
              <a:t> </a:t>
            </a:r>
          </a:p>
          <a:p>
            <a:pPr marL="342900" indent="-342900">
              <a:spcAft>
                <a:spcPts val="600"/>
              </a:spcAft>
              <a:buFont typeface="Wingdings" pitchFamily="2" charset="2"/>
              <a:buChar char="ü"/>
            </a:pPr>
            <a:r>
              <a:rPr lang="ru-RU" sz="1600" dirty="0" smtClean="0"/>
              <a:t>На потребительскую упаковку табачного изделия запрещено наносить любые термины, описания, знаки, символы или иные обозначения, которые прямо или косвенно создают впечатление о том, что данное табачное изделие является менее вредным, чем другие табачные изделия, в том числе такие слова или словосочетания, как «с низким содержанием смол», «легкие», «очень легкие», «мягкие», «экстра», «ультра».  На пространстве упаковки запрещена  любая конкуренция  производителей табака на тему «меньшего вреда здоровью». (Законодатель тем самым желает донести о потребителя мысль,  что здоровье можно сохранит только полным отказом от курения, а не переходом с одной марки сигарет на другую). </a:t>
            </a:r>
          </a:p>
        </p:txBody>
      </p:sp>
      <p:sp>
        <p:nvSpPr>
          <p:cNvPr id="7" name="Номер слайда 6"/>
          <p:cNvSpPr>
            <a:spLocks noGrp="1"/>
          </p:cNvSpPr>
          <p:nvPr>
            <p:ph type="sldNum" sz="quarter" idx="12"/>
          </p:nvPr>
        </p:nvSpPr>
        <p:spPr/>
        <p:txBody>
          <a:bodyPr/>
          <a:lstStyle/>
          <a:p>
            <a:fld id="{B52CBF2B-ACCF-4BE0-97B2-3A83749F2B53}" type="slidenum">
              <a:rPr lang="ru-RU" smtClean="0"/>
              <a:pPr/>
              <a:t>16</a:t>
            </a:fld>
            <a:endParaRPr lang="ru-RU" dirty="0"/>
          </a:p>
        </p:txBody>
      </p:sp>
    </p:spTree>
    <p:extLst>
      <p:ext uri="{BB962C8B-B14F-4D97-AF65-F5344CB8AC3E}">
        <p14:creationId xmlns:p14="http://schemas.microsoft.com/office/powerpoint/2010/main" val="14910320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9144"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Шпаргалка для бренд-менеджера и дизайнера упаковки</a:t>
            </a:r>
            <a:endParaRPr lang="ru-RU" sz="3200" dirty="0"/>
          </a:p>
        </p:txBody>
      </p:sp>
      <p:sp>
        <p:nvSpPr>
          <p:cNvPr id="4" name="Прямоугольник 3"/>
          <p:cNvSpPr/>
          <p:nvPr/>
        </p:nvSpPr>
        <p:spPr>
          <a:xfrm>
            <a:off x="841248" y="1345609"/>
            <a:ext cx="7443216" cy="5724644"/>
          </a:xfrm>
          <a:prstGeom prst="rect">
            <a:avLst/>
          </a:prstGeom>
        </p:spPr>
        <p:txBody>
          <a:bodyPr wrap="square">
            <a:spAutoFit/>
          </a:bodyPr>
          <a:lstStyle/>
          <a:p>
            <a:pPr marL="342900" indent="-342900">
              <a:spcAft>
                <a:spcPts val="600"/>
              </a:spcAft>
              <a:buFont typeface="Wingdings" pitchFamily="2" charset="2"/>
              <a:buChar char="ü"/>
            </a:pPr>
            <a:r>
              <a:rPr lang="ru-RU" sz="1600" dirty="0" smtClean="0"/>
              <a:t>Придуманное название природной питьевой воды и природной минеральной воды может отсылать к наименованию географического объекта, но только при условии, что вода действительно добывается в пределах такого географического объекта. Не допускается использовать разные придуманные названия для природной минеральной воды, добываемой из одной скважины или источника (за исключением случаев, когда разница обоснована разными способами обработки). </a:t>
            </a:r>
          </a:p>
          <a:p>
            <a:pPr marL="342900" lvl="0" indent="-342900">
              <a:spcAft>
                <a:spcPts val="600"/>
              </a:spcAft>
              <a:buFont typeface="Wingdings" pitchFamily="2" charset="2"/>
              <a:buChar char="ü"/>
            </a:pPr>
            <a:r>
              <a:rPr lang="ru-RU" sz="1600" dirty="0" smtClean="0"/>
              <a:t>В маркировке упакованной питьевой воды допускается указывать ее происхождение из природных источников («родниковая», «из источника» и др.), но только при условии, что данная вода имеет соответствующее происхождение и упаковывается либо совсем без обработки, либо с использованием только разрешенных техническим регламентом способов. </a:t>
            </a:r>
          </a:p>
          <a:p>
            <a:pPr marL="342900" indent="-342900">
              <a:spcAft>
                <a:spcPts val="600"/>
              </a:spcAft>
              <a:buFont typeface="Wingdings" pitchFamily="2" charset="2"/>
              <a:buChar char="ü"/>
            </a:pPr>
            <a:endParaRPr lang="ru-RU" sz="1600" dirty="0" smtClean="0"/>
          </a:p>
          <a:p>
            <a:pPr marL="342900" lvl="0" indent="-342900">
              <a:spcAft>
                <a:spcPts val="600"/>
              </a:spcAft>
              <a:buFont typeface="Wingdings" pitchFamily="2" charset="2"/>
              <a:buChar char="ü"/>
            </a:pPr>
            <a:endParaRPr lang="ru-RU" sz="1600" dirty="0" smtClean="0"/>
          </a:p>
          <a:p>
            <a:pPr marL="342900" lvl="0" indent="-342900">
              <a:spcAft>
                <a:spcPts val="600"/>
              </a:spcAft>
              <a:buFont typeface="Wingdings" pitchFamily="2" charset="2"/>
              <a:buChar char="ü"/>
            </a:pPr>
            <a:endParaRPr lang="ru-RU" sz="1600" dirty="0" smtClean="0"/>
          </a:p>
          <a:p>
            <a:pPr marL="342900" indent="-342900">
              <a:spcAft>
                <a:spcPts val="600"/>
              </a:spcAft>
              <a:buFont typeface="Wingdings" pitchFamily="2" charset="2"/>
              <a:buChar char="ü"/>
            </a:pPr>
            <a:endParaRPr lang="ru-RU" sz="1600" b="1" dirty="0" smtClean="0"/>
          </a:p>
          <a:p>
            <a:pPr marL="342900" indent="-342900">
              <a:buFont typeface="Wingdings" pitchFamily="2" charset="2"/>
              <a:buChar char="Ø"/>
            </a:pPr>
            <a:endParaRPr lang="ru-RU" sz="1600" dirty="0" smtClean="0"/>
          </a:p>
          <a:p>
            <a:pPr marL="342900" indent="-342900">
              <a:buFont typeface="Wingdings" pitchFamily="2" charset="2"/>
              <a:buChar char="ü"/>
            </a:pPr>
            <a:endParaRPr lang="ru-RU" sz="1600" dirty="0" smtClean="0"/>
          </a:p>
          <a:p>
            <a:pPr marL="342900" indent="-342900">
              <a:buFont typeface="Wingdings" pitchFamily="2" charset="2"/>
              <a:buChar char="ü"/>
            </a:pPr>
            <a:endParaRPr lang="ru-RU" sz="1600" dirty="0" smtClean="0"/>
          </a:p>
          <a:p>
            <a:pPr marL="342900" indent="-342900">
              <a:buFont typeface="Wingdings" pitchFamily="2" charset="2"/>
              <a:buChar char="ü"/>
            </a:pPr>
            <a:endParaRPr lang="ru-RU" sz="1600" dirty="0" smtClean="0"/>
          </a:p>
          <a:p>
            <a:endParaRPr lang="ru-RU" sz="1600" dirty="0"/>
          </a:p>
        </p:txBody>
      </p:sp>
      <p:sp>
        <p:nvSpPr>
          <p:cNvPr id="7" name="Номер слайда 6"/>
          <p:cNvSpPr>
            <a:spLocks noGrp="1"/>
          </p:cNvSpPr>
          <p:nvPr>
            <p:ph type="sldNum" sz="quarter" idx="12"/>
          </p:nvPr>
        </p:nvSpPr>
        <p:spPr/>
        <p:txBody>
          <a:bodyPr/>
          <a:lstStyle/>
          <a:p>
            <a:fld id="{B52CBF2B-ACCF-4BE0-97B2-3A83749F2B53}" type="slidenum">
              <a:rPr lang="ru-RU" smtClean="0"/>
              <a:pPr/>
              <a:t>17</a:t>
            </a:fld>
            <a:endParaRPr lang="ru-RU" dirty="0"/>
          </a:p>
        </p:txBody>
      </p:sp>
    </p:spTree>
    <p:extLst>
      <p:ext uri="{BB962C8B-B14F-4D97-AF65-F5344CB8AC3E}">
        <p14:creationId xmlns:p14="http://schemas.microsoft.com/office/powerpoint/2010/main" val="1491032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9144"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Подготовка второго издания</a:t>
            </a:r>
            <a:endParaRPr lang="ru-RU" sz="3200" dirty="0"/>
          </a:p>
        </p:txBody>
      </p:sp>
      <p:sp>
        <p:nvSpPr>
          <p:cNvPr id="4" name="Прямоугольник 3"/>
          <p:cNvSpPr/>
          <p:nvPr/>
        </p:nvSpPr>
        <p:spPr>
          <a:xfrm>
            <a:off x="841248" y="1273892"/>
            <a:ext cx="7443216" cy="4770537"/>
          </a:xfrm>
          <a:prstGeom prst="rect">
            <a:avLst/>
          </a:prstGeom>
        </p:spPr>
        <p:txBody>
          <a:bodyPr wrap="square">
            <a:spAutoFit/>
          </a:bodyPr>
          <a:lstStyle/>
          <a:p>
            <a:r>
              <a:rPr lang="ru-RU" sz="1600" dirty="0" smtClean="0"/>
              <a:t>Текущее издание можно считать «сигнальным», поскольку авторы выполнили в нем далеко не все задуманное.  В следующем издании авторы желали бы приблизить содержание книги к практическим потребностям читателей.</a:t>
            </a:r>
          </a:p>
          <a:p>
            <a:endParaRPr lang="ru-RU" sz="1600" dirty="0" smtClean="0"/>
          </a:p>
          <a:p>
            <a:r>
              <a:rPr lang="ru-RU" sz="1600" dirty="0" smtClean="0"/>
              <a:t>В рамках подготовки второго, расширенного и улучшенного издания книги мы решаем две задачи: </a:t>
            </a:r>
          </a:p>
          <a:p>
            <a:endParaRPr lang="ru-RU" sz="1600" dirty="0" smtClean="0"/>
          </a:p>
          <a:p>
            <a:pPr marL="342900" indent="-342900">
              <a:buFont typeface="Wingdings" pitchFamily="2" charset="2"/>
              <a:buChar char="Ø"/>
            </a:pPr>
            <a:r>
              <a:rPr lang="ru-RU" sz="1600" dirty="0" smtClean="0"/>
              <a:t>Собираем актуальную информацию о тех проблемах и «подводных камнях», с которыми чаще всего сталкиваются  российские предприятия в плане соответствия требованиям к упаковке и маркировке, и о вариантах решения этих проблем.  Нам  интересны любые пожелания  о том, какую дополнительную информацию необходимо осветить в справочном пособии.</a:t>
            </a:r>
          </a:p>
          <a:p>
            <a:pPr marL="342900" indent="-342900">
              <a:buFont typeface="Wingdings" pitchFamily="2" charset="2"/>
              <a:buChar char="Ø"/>
            </a:pPr>
            <a:endParaRPr lang="ru-RU" sz="1600" dirty="0" smtClean="0"/>
          </a:p>
          <a:p>
            <a:pPr marL="342900" indent="-342900">
              <a:buFont typeface="Wingdings" pitchFamily="2" charset="2"/>
              <a:buChar char="Ø"/>
            </a:pPr>
            <a:r>
              <a:rPr lang="ru-RU" sz="1600" dirty="0" smtClean="0"/>
              <a:t>Ищем партнеров, способных профинансировать проект. В Казахстане государство озаботилось этой темой еще в 2015 году.  В России пока не проявлено интереса ни со стороны государства, ни со стороны отраслевых ассоциаций, хотя потребность  в такой книге велика.</a:t>
            </a:r>
          </a:p>
          <a:p>
            <a:pPr marL="342900" indent="-342900">
              <a:buFont typeface="Wingdings" pitchFamily="2" charset="2"/>
              <a:buChar char="Ø"/>
            </a:pPr>
            <a:endParaRPr lang="ru-RU" sz="1600" dirty="0"/>
          </a:p>
          <a:p>
            <a:endParaRPr lang="ru-RU" sz="1600" dirty="0"/>
          </a:p>
        </p:txBody>
      </p:sp>
      <p:sp>
        <p:nvSpPr>
          <p:cNvPr id="7" name="Номер слайда 6"/>
          <p:cNvSpPr>
            <a:spLocks noGrp="1"/>
          </p:cNvSpPr>
          <p:nvPr>
            <p:ph type="sldNum" sz="quarter" idx="12"/>
          </p:nvPr>
        </p:nvSpPr>
        <p:spPr/>
        <p:txBody>
          <a:bodyPr/>
          <a:lstStyle/>
          <a:p>
            <a:fld id="{B52CBF2B-ACCF-4BE0-97B2-3A83749F2B53}" type="slidenum">
              <a:rPr lang="ru-RU" smtClean="0"/>
              <a:pPr/>
              <a:t>18</a:t>
            </a:fld>
            <a:endParaRPr lang="ru-RU" dirty="0"/>
          </a:p>
        </p:txBody>
      </p:sp>
    </p:spTree>
    <p:extLst>
      <p:ext uri="{BB962C8B-B14F-4D97-AF65-F5344CB8AC3E}">
        <p14:creationId xmlns:p14="http://schemas.microsoft.com/office/powerpoint/2010/main" val="14910320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5" name="Заголовок 4"/>
          <p:cNvSpPr>
            <a:spLocks noGrp="1"/>
          </p:cNvSpPr>
          <p:nvPr>
            <p:ph type="title"/>
          </p:nvPr>
        </p:nvSpPr>
        <p:spPr/>
        <p:txBody>
          <a:bodyPr/>
          <a:lstStyle/>
          <a:p>
            <a:pPr algn="ctr"/>
            <a:r>
              <a:rPr lang="ru-RU" sz="3200" dirty="0" smtClean="0"/>
              <a:t>Спасибо за внимание!</a:t>
            </a:r>
            <a:endParaRPr lang="ru-RU" sz="3200" dirty="0"/>
          </a:p>
        </p:txBody>
      </p:sp>
      <p:sp>
        <p:nvSpPr>
          <p:cNvPr id="8" name="Номер слайда 7"/>
          <p:cNvSpPr>
            <a:spLocks noGrp="1"/>
          </p:cNvSpPr>
          <p:nvPr>
            <p:ph type="sldNum" sz="quarter" idx="12"/>
          </p:nvPr>
        </p:nvSpPr>
        <p:spPr/>
        <p:txBody>
          <a:bodyPr/>
          <a:lstStyle/>
          <a:p>
            <a:fld id="{B52CBF2B-ACCF-4BE0-97B2-3A83749F2B53}" type="slidenum">
              <a:rPr lang="ru-RU" smtClean="0"/>
              <a:pPr/>
              <a:t>19</a:t>
            </a:fld>
            <a:endParaRPr lang="ru-RU" dirty="0"/>
          </a:p>
        </p:txBody>
      </p:sp>
      <p:sp>
        <p:nvSpPr>
          <p:cNvPr id="2" name="TextBox 1"/>
          <p:cNvSpPr txBox="1"/>
          <p:nvPr/>
        </p:nvSpPr>
        <p:spPr>
          <a:xfrm>
            <a:off x="851647" y="1654885"/>
            <a:ext cx="7252447" cy="1938992"/>
          </a:xfrm>
          <a:prstGeom prst="rect">
            <a:avLst/>
          </a:prstGeom>
          <a:noFill/>
        </p:spPr>
        <p:txBody>
          <a:bodyPr wrap="square" rtlCol="0">
            <a:spAutoFit/>
          </a:bodyPr>
          <a:lstStyle/>
          <a:p>
            <a:pPr algn="ctr"/>
            <a:r>
              <a:rPr lang="ru-RU" sz="2400" dirty="0" smtClean="0"/>
              <a:t>Чтобы заказать книгу, свяжитесь с нами по адресу </a:t>
            </a:r>
          </a:p>
          <a:p>
            <a:pPr algn="ctr"/>
            <a:r>
              <a:rPr lang="en-US" sz="2400" b="1" dirty="0" smtClean="0">
                <a:solidFill>
                  <a:srgbClr val="0070C0"/>
                </a:solidFill>
              </a:rPr>
              <a:t>eka-shutova@yandex.ru</a:t>
            </a:r>
            <a:endParaRPr lang="ru-RU" sz="2400" b="1" dirty="0" smtClean="0">
              <a:solidFill>
                <a:srgbClr val="0070C0"/>
              </a:solidFill>
            </a:endParaRPr>
          </a:p>
          <a:p>
            <a:pPr algn="ctr"/>
            <a:endParaRPr lang="ru-RU" sz="2400" dirty="0">
              <a:solidFill>
                <a:srgbClr val="0070C0"/>
              </a:solidFill>
            </a:endParaRPr>
          </a:p>
          <a:p>
            <a:pPr algn="ctr"/>
            <a:r>
              <a:rPr lang="ru-RU" sz="2400" dirty="0" smtClean="0"/>
              <a:t>Отзыв о книге можно выслать по адресу</a:t>
            </a:r>
            <a:endParaRPr lang="ru-RU" sz="2400" dirty="0" smtClean="0"/>
          </a:p>
          <a:p>
            <a:pPr algn="ctr"/>
            <a:r>
              <a:rPr lang="en-US" sz="2400" b="1" dirty="0" smtClean="0">
                <a:solidFill>
                  <a:srgbClr val="0070C0"/>
                </a:solidFill>
              </a:rPr>
              <a:t>magpack@mail.ru</a:t>
            </a:r>
            <a:endParaRPr lang="ru-RU" sz="2400" b="1" dirty="0">
              <a:solidFill>
                <a:srgbClr val="0070C0"/>
              </a:solidFill>
            </a:endParaRPr>
          </a:p>
        </p:txBody>
      </p:sp>
      <p:sp>
        <p:nvSpPr>
          <p:cNvPr id="6" name="TextBox 5"/>
          <p:cNvSpPr txBox="1"/>
          <p:nvPr/>
        </p:nvSpPr>
        <p:spPr>
          <a:xfrm>
            <a:off x="2367040" y="4356846"/>
            <a:ext cx="4589929" cy="830997"/>
          </a:xfrm>
          <a:prstGeom prst="rect">
            <a:avLst/>
          </a:prstGeom>
          <a:noFill/>
        </p:spPr>
        <p:txBody>
          <a:bodyPr wrap="square" rtlCol="0">
            <a:spAutoFit/>
          </a:bodyPr>
          <a:lstStyle/>
          <a:p>
            <a:pPr algn="ctr"/>
            <a:r>
              <a:rPr lang="ru-RU" sz="2400" dirty="0" smtClean="0"/>
              <a:t>Все новости на нашем сайте</a:t>
            </a:r>
          </a:p>
          <a:p>
            <a:pPr algn="ctr"/>
            <a:r>
              <a:rPr lang="ru-RU" sz="2400" b="1" dirty="0" smtClean="0">
                <a:solidFill>
                  <a:srgbClr val="0070C0"/>
                </a:solidFill>
              </a:rPr>
              <a:t> НОВЦ.РФ</a:t>
            </a:r>
            <a:endParaRPr lang="ru-RU" sz="2400" b="1"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9144"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Книга о тонкостях маркировки</a:t>
            </a:r>
            <a:endParaRPr lang="ru-RU" sz="3200" dirty="0"/>
          </a:p>
        </p:txBody>
      </p:sp>
      <p:sp>
        <p:nvSpPr>
          <p:cNvPr id="4" name="Прямоугольник 3"/>
          <p:cNvSpPr/>
          <p:nvPr/>
        </p:nvSpPr>
        <p:spPr>
          <a:xfrm>
            <a:off x="3931919" y="1273892"/>
            <a:ext cx="4468009" cy="4278094"/>
          </a:xfrm>
          <a:prstGeom prst="rect">
            <a:avLst/>
          </a:prstGeom>
        </p:spPr>
        <p:txBody>
          <a:bodyPr wrap="square">
            <a:spAutoFit/>
          </a:bodyPr>
          <a:lstStyle/>
          <a:p>
            <a:r>
              <a:rPr lang="ru-RU" sz="1600" dirty="0" smtClean="0"/>
              <a:t>Эта книга ‑ первое в России </a:t>
            </a:r>
            <a:r>
              <a:rPr lang="ru-RU" sz="1600" dirty="0" smtClean="0"/>
              <a:t>образовательно-справочное </a:t>
            </a:r>
            <a:r>
              <a:rPr lang="ru-RU" sz="1600" dirty="0" smtClean="0"/>
              <a:t>пособие, помогающее разобраться в многочисленных требованиях к упаковке, маркировке и этикетированию, которые содержатся в технических регламентах и межгосударственных стандартах Евразийского Экономического Союза.  </a:t>
            </a:r>
            <a:r>
              <a:rPr lang="ru-RU" sz="1600" dirty="0" smtClean="0"/>
              <a:t>Вопросы</a:t>
            </a:r>
            <a:r>
              <a:rPr lang="ru-RU" sz="1600" dirty="0" smtClean="0"/>
              <a:t>, на которые она дает ответ: </a:t>
            </a:r>
          </a:p>
          <a:p>
            <a:pPr marL="285750" indent="-285750">
              <a:buFont typeface="Wingdings" panose="05000000000000000000" pitchFamily="2" charset="2"/>
              <a:buChar char="ü"/>
            </a:pPr>
            <a:r>
              <a:rPr lang="ru-RU" sz="1600" dirty="0" smtClean="0"/>
              <a:t>Какая информация должна быть нанесена на упаковку продукта? </a:t>
            </a:r>
          </a:p>
          <a:p>
            <a:pPr marL="285750" indent="-285750">
              <a:buFont typeface="Wingdings" panose="05000000000000000000" pitchFamily="2" charset="2"/>
              <a:buChar char="ü"/>
            </a:pPr>
            <a:r>
              <a:rPr lang="ru-RU" sz="1600" dirty="0" smtClean="0"/>
              <a:t>Что можно, а что нельзя писать на упаковке? </a:t>
            </a:r>
          </a:p>
          <a:p>
            <a:pPr marL="285750" indent="-285750">
              <a:buFont typeface="Wingdings" panose="05000000000000000000" pitchFamily="2" charset="2"/>
              <a:buChar char="ü"/>
            </a:pPr>
            <a:r>
              <a:rPr lang="ru-RU" sz="1600" dirty="0" smtClean="0"/>
              <a:t>Какие изображения допустимы, а какие ‑ запрещены для данной категории продукции? </a:t>
            </a:r>
          </a:p>
          <a:p>
            <a:pPr marL="285750" indent="-285750">
              <a:buFont typeface="Wingdings" panose="05000000000000000000" pitchFamily="2" charset="2"/>
              <a:buChar char="ü"/>
            </a:pPr>
            <a:r>
              <a:rPr lang="ru-RU" sz="1600" dirty="0" smtClean="0"/>
              <a:t>Каким должно быть наименование пищевой продукции, чтобы не нарушить требования законодательства? </a:t>
            </a:r>
            <a:endParaRPr lang="ru-RU" sz="1600" dirty="0"/>
          </a:p>
        </p:txBody>
      </p:sp>
      <p:sp>
        <p:nvSpPr>
          <p:cNvPr id="7" name="Номер слайда 6"/>
          <p:cNvSpPr>
            <a:spLocks noGrp="1"/>
          </p:cNvSpPr>
          <p:nvPr>
            <p:ph type="sldNum" sz="quarter" idx="12"/>
          </p:nvPr>
        </p:nvSpPr>
        <p:spPr/>
        <p:txBody>
          <a:bodyPr/>
          <a:lstStyle/>
          <a:p>
            <a:fld id="{B52CBF2B-ACCF-4BE0-97B2-3A83749F2B53}" type="slidenum">
              <a:rPr lang="ru-RU" smtClean="0"/>
              <a:pPr/>
              <a:t>2</a:t>
            </a:fld>
            <a:endParaRPr lang="ru-RU" dirty="0"/>
          </a:p>
        </p:txBody>
      </p:sp>
      <p:pic>
        <p:nvPicPr>
          <p:cNvPr id="1026" name="Picture 2" descr="C:\РАБОТА\Развитие 2018\Брошюра об упаковке 2018\Презентация новая\Обложка финальная.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1029" y="1273892"/>
            <a:ext cx="3303609" cy="46781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1032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9144"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Целевая аудитория</a:t>
            </a:r>
            <a:endParaRPr lang="ru-RU" sz="3200" dirty="0"/>
          </a:p>
        </p:txBody>
      </p:sp>
      <p:sp>
        <p:nvSpPr>
          <p:cNvPr id="4" name="Прямоугольник 3"/>
          <p:cNvSpPr/>
          <p:nvPr/>
        </p:nvSpPr>
        <p:spPr>
          <a:xfrm>
            <a:off x="841248" y="1273892"/>
            <a:ext cx="7443216" cy="4724370"/>
          </a:xfrm>
          <a:prstGeom prst="rect">
            <a:avLst/>
          </a:prstGeom>
        </p:spPr>
        <p:txBody>
          <a:bodyPr wrap="square">
            <a:spAutoFit/>
          </a:bodyPr>
          <a:lstStyle/>
          <a:p>
            <a:r>
              <a:rPr lang="ru-RU" sz="1600" dirty="0" smtClean="0"/>
              <a:t>Пособие имеет целью  </a:t>
            </a:r>
            <a:r>
              <a:rPr lang="ru-RU" sz="1600" dirty="0" smtClean="0"/>
              <a:t>исчерпывающим образом осветить тему маркировки и </a:t>
            </a:r>
            <a:r>
              <a:rPr lang="ru-RU" sz="1600" dirty="0" err="1" smtClean="0"/>
              <a:t>этикетирования</a:t>
            </a:r>
            <a:r>
              <a:rPr lang="ru-RU" sz="1600" dirty="0" smtClean="0"/>
              <a:t> пищевой продукции, а по остальным темам - </a:t>
            </a:r>
            <a:r>
              <a:rPr lang="ru-RU" sz="1600" dirty="0" smtClean="0"/>
              <a:t>ввести </a:t>
            </a:r>
            <a:r>
              <a:rPr lang="ru-RU" sz="1600" dirty="0" smtClean="0"/>
              <a:t>читателя в курс дела и повысить уровень его осведомленности до уровня, позволяющего самостоятельно искать </a:t>
            </a:r>
            <a:r>
              <a:rPr lang="ru-RU" sz="1600" dirty="0" smtClean="0"/>
              <a:t>нужную информацию, </a:t>
            </a:r>
            <a:r>
              <a:rPr lang="ru-RU" sz="1600" dirty="0" smtClean="0"/>
              <a:t>а также общаться со специалистами по упаковке и маркировке и говорить с ними на одном языке. В круг потенциальных читателей книги входят: </a:t>
            </a:r>
          </a:p>
          <a:p>
            <a:pPr>
              <a:buNone/>
            </a:pPr>
            <a:endParaRPr lang="ru-RU" sz="1600" dirty="0" smtClean="0"/>
          </a:p>
          <a:p>
            <a:pPr marL="342900" indent="-342900">
              <a:spcAft>
                <a:spcPts val="600"/>
              </a:spcAft>
              <a:buFont typeface="Wingdings" pitchFamily="2" charset="2"/>
              <a:buChar char="Ø"/>
            </a:pPr>
            <a:r>
              <a:rPr lang="ru-RU" dirty="0" smtClean="0"/>
              <a:t>Преподаватели </a:t>
            </a:r>
            <a:r>
              <a:rPr lang="ru-RU" dirty="0" smtClean="0"/>
              <a:t>профильных кафедр;  молодые специалисты , работающие в сфере упаковки и </a:t>
            </a:r>
            <a:r>
              <a:rPr lang="ru-RU" dirty="0" smtClean="0"/>
              <a:t>маркировки; продвинутые студенты.</a:t>
            </a:r>
            <a:endParaRPr lang="ru-RU" dirty="0" smtClean="0"/>
          </a:p>
          <a:p>
            <a:pPr marL="342900" indent="-342900">
              <a:spcAft>
                <a:spcPts val="600"/>
              </a:spcAft>
              <a:buFont typeface="Wingdings" pitchFamily="2" charset="2"/>
              <a:buChar char="Ø"/>
            </a:pPr>
            <a:r>
              <a:rPr lang="ru-RU" dirty="0" smtClean="0"/>
              <a:t>Бренд-менеджеры и дизайнеры упаковки, а также специалисты, определяющие техническое задание на конструкцию и оформление упаковки. </a:t>
            </a:r>
          </a:p>
          <a:p>
            <a:pPr marL="342900" indent="-342900">
              <a:spcAft>
                <a:spcPts val="600"/>
              </a:spcAft>
              <a:buFont typeface="Wingdings" pitchFamily="2" charset="2"/>
              <a:buChar char="Ø"/>
            </a:pPr>
            <a:r>
              <a:rPr lang="ru-RU" dirty="0" smtClean="0"/>
              <a:t>Предприниматели и руководители предприятий (в том числе – компаний, занимающихся импортом и экспортом). </a:t>
            </a:r>
          </a:p>
          <a:p>
            <a:endParaRPr lang="ru-RU" sz="1600" dirty="0"/>
          </a:p>
          <a:p>
            <a:endParaRPr lang="ru-RU" sz="1600" dirty="0"/>
          </a:p>
          <a:p>
            <a:endParaRPr lang="ru-RU" sz="1600" dirty="0"/>
          </a:p>
        </p:txBody>
      </p:sp>
      <p:sp>
        <p:nvSpPr>
          <p:cNvPr id="7" name="Номер слайда 6"/>
          <p:cNvSpPr>
            <a:spLocks noGrp="1"/>
          </p:cNvSpPr>
          <p:nvPr>
            <p:ph type="sldNum" sz="quarter" idx="12"/>
          </p:nvPr>
        </p:nvSpPr>
        <p:spPr/>
        <p:txBody>
          <a:bodyPr/>
          <a:lstStyle/>
          <a:p>
            <a:fld id="{B52CBF2B-ACCF-4BE0-97B2-3A83749F2B53}" type="slidenum">
              <a:rPr lang="ru-RU" smtClean="0"/>
              <a:pPr/>
              <a:t>3</a:t>
            </a:fld>
            <a:endParaRPr lang="ru-RU" dirty="0"/>
          </a:p>
        </p:txBody>
      </p:sp>
    </p:spTree>
    <p:extLst>
      <p:ext uri="{BB962C8B-B14F-4D97-AF65-F5344CB8AC3E}">
        <p14:creationId xmlns:p14="http://schemas.microsoft.com/office/powerpoint/2010/main" val="1491032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9144"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Предыстория проекта</a:t>
            </a:r>
            <a:endParaRPr lang="ru-RU" sz="3200" dirty="0"/>
          </a:p>
        </p:txBody>
      </p:sp>
      <p:sp>
        <p:nvSpPr>
          <p:cNvPr id="4" name="Прямоугольник 3"/>
          <p:cNvSpPr/>
          <p:nvPr/>
        </p:nvSpPr>
        <p:spPr>
          <a:xfrm>
            <a:off x="3953435" y="1165411"/>
            <a:ext cx="4331029" cy="5262979"/>
          </a:xfrm>
          <a:prstGeom prst="rect">
            <a:avLst/>
          </a:prstGeom>
        </p:spPr>
        <p:txBody>
          <a:bodyPr wrap="square">
            <a:spAutoFit/>
          </a:bodyPr>
          <a:lstStyle/>
          <a:p>
            <a:r>
              <a:rPr lang="ru-RU" sz="1600" dirty="0" smtClean="0"/>
              <a:t>В 2015 г. по </a:t>
            </a:r>
            <a:r>
              <a:rPr lang="ru-RU" sz="1600" dirty="0"/>
              <a:t>заказу </a:t>
            </a:r>
            <a:r>
              <a:rPr lang="ru-RU" sz="1600" dirty="0" smtClean="0"/>
              <a:t>профильного Министерства Республики </a:t>
            </a:r>
            <a:r>
              <a:rPr lang="ru-RU" sz="1600" dirty="0"/>
              <a:t>Казахстан </a:t>
            </a:r>
            <a:r>
              <a:rPr lang="ru-RU" sz="1600" dirty="0" smtClean="0"/>
              <a:t>сотрудниками НОВЦ был разработан </a:t>
            </a:r>
            <a:r>
              <a:rPr lang="ru-RU" sz="1600" dirty="0"/>
              <a:t>инструктивный материал </a:t>
            </a:r>
            <a:r>
              <a:rPr lang="ru-RU" sz="1600" dirty="0" smtClean="0"/>
              <a:t>«В </a:t>
            </a:r>
            <a:r>
              <a:rPr lang="ru-RU" sz="1600" dirty="0"/>
              <a:t>помощь </a:t>
            </a:r>
            <a:r>
              <a:rPr lang="ru-RU" sz="1600" dirty="0" smtClean="0"/>
              <a:t>экспортеру»: </a:t>
            </a:r>
            <a:r>
              <a:rPr lang="ru-RU" sz="1600" b="1" dirty="0">
                <a:solidFill>
                  <a:srgbClr val="0070C0"/>
                </a:solidFill>
              </a:rPr>
              <a:t>«Требования к упаковке, маркировке и этикетированию в ЕАЭС</a:t>
            </a:r>
            <a:r>
              <a:rPr lang="ru-RU" sz="1600" b="1" dirty="0" smtClean="0">
                <a:solidFill>
                  <a:srgbClr val="0070C0"/>
                </a:solidFill>
              </a:rPr>
              <a:t>»</a:t>
            </a:r>
            <a:r>
              <a:rPr lang="ru-RU" sz="1600" dirty="0" smtClean="0"/>
              <a:t>.</a:t>
            </a:r>
            <a:r>
              <a:rPr lang="en-US" sz="1600" dirty="0" smtClean="0"/>
              <a:t> </a:t>
            </a:r>
            <a:r>
              <a:rPr lang="ru-RU" sz="1600" dirty="0" smtClean="0"/>
              <a:t>Заказ был мотивирован тем, что предприятия, работавшие на рынке Евразийского Экономического Союза, столкнулись с необходимостью  соответствовать новым требованиям к упаковке и маркировке продукции,  содержащимся в Технических регламентах ЕАЭС, принятых в 2011-2015 гг.  </a:t>
            </a:r>
            <a:endParaRPr lang="en-US" sz="1600" dirty="0" smtClean="0"/>
          </a:p>
          <a:p>
            <a:endParaRPr lang="en-US" sz="1600" dirty="0" smtClean="0"/>
          </a:p>
          <a:p>
            <a:r>
              <a:rPr lang="ru-RU" sz="1600" dirty="0" smtClean="0"/>
              <a:t>В России до сих пор не было издано ни одного учебно-справочного пособия на эту тему. Авторы решили расширить исходное содержание и развернуть его в </a:t>
            </a:r>
            <a:r>
              <a:rPr lang="ru-RU" sz="1600" dirty="0" smtClean="0"/>
              <a:t>книгу (объемом  </a:t>
            </a:r>
            <a:r>
              <a:rPr lang="ru-RU" sz="1600" dirty="0" smtClean="0"/>
              <a:t>170 стр</a:t>
            </a:r>
            <a:r>
              <a:rPr lang="ru-RU" sz="1600" dirty="0" smtClean="0"/>
              <a:t>.).</a:t>
            </a:r>
            <a:endParaRPr lang="en-US" sz="1600" dirty="0" smtClean="0"/>
          </a:p>
          <a:p>
            <a:endParaRPr lang="en-US" sz="1600" dirty="0" smtClean="0"/>
          </a:p>
          <a:p>
            <a:endParaRPr lang="en-US" sz="1600" dirty="0" smtClean="0"/>
          </a:p>
          <a:p>
            <a:endParaRPr lang="ru-RU" sz="1600" dirty="0" smtClean="0"/>
          </a:p>
        </p:txBody>
      </p:sp>
      <p:sp>
        <p:nvSpPr>
          <p:cNvPr id="7" name="Номер слайда 6"/>
          <p:cNvSpPr>
            <a:spLocks noGrp="1"/>
          </p:cNvSpPr>
          <p:nvPr>
            <p:ph type="sldNum" sz="quarter" idx="12"/>
          </p:nvPr>
        </p:nvSpPr>
        <p:spPr/>
        <p:txBody>
          <a:bodyPr/>
          <a:lstStyle/>
          <a:p>
            <a:fld id="{B52CBF2B-ACCF-4BE0-97B2-3A83749F2B53}" type="slidenum">
              <a:rPr lang="ru-RU" smtClean="0"/>
              <a:pPr/>
              <a:t>4</a:t>
            </a:fld>
            <a:endParaRPr lang="ru-RU" dirty="0"/>
          </a:p>
        </p:txBody>
      </p:sp>
      <p:pic>
        <p:nvPicPr>
          <p:cNvPr id="2" name="Picture 2" descr="C:\РАБОТА\Развитие 2017\Брошюра об упаковке 2018\Презентация новая\Брошюра_обложка.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328" y="1264023"/>
            <a:ext cx="3187602" cy="452818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9144"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Уточнение предмета книги</a:t>
            </a:r>
            <a:endParaRPr lang="ru-RU" sz="3200" dirty="0"/>
          </a:p>
        </p:txBody>
      </p:sp>
      <p:sp>
        <p:nvSpPr>
          <p:cNvPr id="4" name="Прямоугольник 3"/>
          <p:cNvSpPr/>
          <p:nvPr/>
        </p:nvSpPr>
        <p:spPr>
          <a:xfrm>
            <a:off x="841248" y="1273892"/>
            <a:ext cx="7443216" cy="4616648"/>
          </a:xfrm>
          <a:prstGeom prst="rect">
            <a:avLst/>
          </a:prstGeom>
        </p:spPr>
        <p:txBody>
          <a:bodyPr wrap="square">
            <a:spAutoFit/>
          </a:bodyPr>
          <a:lstStyle/>
          <a:p>
            <a:r>
              <a:rPr lang="ru-RU" sz="1400" dirty="0" smtClean="0"/>
              <a:t>На практике то, что называют «маркировкой», можно разделить на три группы: </a:t>
            </a:r>
          </a:p>
          <a:p>
            <a:endParaRPr lang="ru-RU" sz="1400" dirty="0" smtClean="0"/>
          </a:p>
          <a:p>
            <a:pPr marL="342900" indent="-342900"/>
            <a:r>
              <a:rPr lang="ru-RU" b="1" dirty="0" smtClean="0"/>
              <a:t>1. Маркировка для потребителя</a:t>
            </a:r>
          </a:p>
          <a:p>
            <a:pPr marL="342900" indent="-342900"/>
            <a:r>
              <a:rPr lang="ru-RU" sz="1400" b="1" dirty="0" smtClean="0"/>
              <a:t>	</a:t>
            </a:r>
            <a:r>
              <a:rPr lang="ru-RU" sz="1400" dirty="0" smtClean="0"/>
              <a:t>Информация, которую изготовитель  продукции должен честно донести до потребителя, чтобы последний мог однозначно  понять, что именно находится в упаковке.  Детализации этой информации и порядка ее нанесения на упаковку посвящено множество требований, собранных в технических регламентах ЕАЭС. Наша книга именно об этом – о маркировке на упаковке, адресованной потребителю. </a:t>
            </a:r>
          </a:p>
          <a:p>
            <a:pPr marL="342900" indent="-342900"/>
            <a:endParaRPr lang="ru-RU" sz="1400" dirty="0" smtClean="0"/>
          </a:p>
          <a:p>
            <a:pPr marL="342900" indent="-342900"/>
            <a:r>
              <a:rPr lang="ru-RU" b="1" dirty="0" smtClean="0"/>
              <a:t>2. Служебная или технологическая маркировка</a:t>
            </a:r>
            <a:endParaRPr lang="ru-RU" dirty="0" smtClean="0"/>
          </a:p>
          <a:p>
            <a:pPr marL="342900" indent="-342900"/>
            <a:r>
              <a:rPr lang="ru-RU" sz="1400" dirty="0" smtClean="0"/>
              <a:t>	Она требуется на этапе производства, транспортировки и складирования продукции. Она нужна в основном изготовителю и продавцу.  Эта тема затрагивается в книге лишь отчасти, поскольку она отражена в законодательстве ЕАЭС.</a:t>
            </a:r>
          </a:p>
          <a:p>
            <a:pPr marL="342900" indent="-342900"/>
            <a:endParaRPr lang="ru-RU" sz="1400" dirty="0"/>
          </a:p>
          <a:p>
            <a:pPr marL="342900" indent="-342900"/>
            <a:r>
              <a:rPr lang="ru-RU" b="1" dirty="0" smtClean="0"/>
              <a:t>3. Маркировка для надзорных ведомств государства</a:t>
            </a:r>
            <a:endParaRPr lang="ru-RU" dirty="0" smtClean="0"/>
          </a:p>
          <a:p>
            <a:pPr marL="342900" indent="-342900"/>
            <a:r>
              <a:rPr lang="ru-RU" sz="1400" dirty="0" smtClean="0"/>
              <a:t>	Маркировка товаров средствами идентификации (акцизная марка и т.п.), сообщающая о том, что с этой продукции уплачен акциз, что она попала в реестры надзорного ведомства и т.д. Эта тема пока находится практически за рамками законодательства ЕАЭС  и не рассматривается в книге.</a:t>
            </a:r>
          </a:p>
          <a:p>
            <a:endParaRPr lang="ru-RU" sz="1600" dirty="0"/>
          </a:p>
        </p:txBody>
      </p:sp>
      <p:sp>
        <p:nvSpPr>
          <p:cNvPr id="7" name="Номер слайда 6"/>
          <p:cNvSpPr>
            <a:spLocks noGrp="1"/>
          </p:cNvSpPr>
          <p:nvPr>
            <p:ph type="sldNum" sz="quarter" idx="12"/>
          </p:nvPr>
        </p:nvSpPr>
        <p:spPr/>
        <p:txBody>
          <a:bodyPr/>
          <a:lstStyle/>
          <a:p>
            <a:fld id="{B52CBF2B-ACCF-4BE0-97B2-3A83749F2B53}" type="slidenum">
              <a:rPr lang="ru-RU" smtClean="0"/>
              <a:pPr/>
              <a:t>5</a:t>
            </a:fld>
            <a:endParaRPr lang="ru-RU" dirty="0"/>
          </a:p>
        </p:txBody>
      </p:sp>
    </p:spTree>
    <p:extLst>
      <p:ext uri="{BB962C8B-B14F-4D97-AF65-F5344CB8AC3E}">
        <p14:creationId xmlns:p14="http://schemas.microsoft.com/office/powerpoint/2010/main" val="1491032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Содержание книги</a:t>
            </a:r>
            <a:endParaRPr lang="ru-RU" sz="3200" dirty="0"/>
          </a:p>
        </p:txBody>
      </p:sp>
      <p:sp>
        <p:nvSpPr>
          <p:cNvPr id="4" name="Прямоугольник 3"/>
          <p:cNvSpPr/>
          <p:nvPr/>
        </p:nvSpPr>
        <p:spPr>
          <a:xfrm>
            <a:off x="841248" y="1273892"/>
            <a:ext cx="7443216" cy="4339650"/>
          </a:xfrm>
          <a:prstGeom prst="rect">
            <a:avLst/>
          </a:prstGeom>
        </p:spPr>
        <p:txBody>
          <a:bodyPr wrap="square">
            <a:spAutoFit/>
          </a:bodyPr>
          <a:lstStyle/>
          <a:p>
            <a:pPr marL="342900" indent="-342900">
              <a:spcAft>
                <a:spcPts val="600"/>
              </a:spcAft>
              <a:buFont typeface="Wingdings" pitchFamily="2" charset="2"/>
              <a:buChar char="q"/>
            </a:pPr>
            <a:r>
              <a:rPr lang="ru-RU" sz="1600" dirty="0" smtClean="0"/>
              <a:t>В книге собраны вместе, систематизированы и представлены в обозримой форме требования к упаковке, маркировке и этикетированию продукции, содержащиеся в технических регламентах и межгосударственных стандартах ЕАЭС, а также в рекомендованных к применению национальных стандартах. </a:t>
            </a:r>
          </a:p>
          <a:p>
            <a:pPr marL="342900" indent="-342900">
              <a:spcAft>
                <a:spcPts val="600"/>
              </a:spcAft>
              <a:buFont typeface="Wingdings" pitchFamily="2" charset="2"/>
              <a:buChar char="q"/>
            </a:pPr>
            <a:r>
              <a:rPr lang="ru-RU" sz="1600" dirty="0" smtClean="0"/>
              <a:t>Наиболее детально, исчерпывающим образом рассмотрены требования к маркировке и этикетированию пищевой продукции, с учетом изменений и обновлений технических регламентов, вплоть о апреля 2018 г.</a:t>
            </a:r>
          </a:p>
          <a:p>
            <a:pPr marL="342900" indent="-342900">
              <a:spcAft>
                <a:spcPts val="600"/>
              </a:spcAft>
              <a:buFont typeface="Wingdings" pitchFamily="2" charset="2"/>
              <a:buChar char="q"/>
            </a:pPr>
            <a:r>
              <a:rPr lang="ru-RU" sz="1600" dirty="0" smtClean="0"/>
              <a:t>Детально рассмотрены  требования новых технических регламентов (не только пищевых), принятых в 2016-2018 гг.  (в т.ч. о рыбной продукции, об упакованной питьевой воде, о табачной продукции). </a:t>
            </a:r>
          </a:p>
          <a:p>
            <a:pPr marL="342900" indent="-342900">
              <a:spcAft>
                <a:spcPts val="600"/>
              </a:spcAft>
              <a:buFont typeface="Wingdings" pitchFamily="2" charset="2"/>
              <a:buChar char="q"/>
            </a:pPr>
            <a:r>
              <a:rPr lang="ru-RU" sz="1600" dirty="0" smtClean="0"/>
              <a:t>Рассмотрены случаи неоднозначности и недостаточной детализации существующих требований законодательства.  </a:t>
            </a:r>
          </a:p>
          <a:p>
            <a:pPr marL="342900" indent="-342900">
              <a:spcAft>
                <a:spcPts val="600"/>
              </a:spcAft>
              <a:buFont typeface="Wingdings" pitchFamily="2" charset="2"/>
              <a:buChar char="q"/>
            </a:pPr>
            <a:r>
              <a:rPr lang="ru-RU" sz="1600" dirty="0" smtClean="0"/>
              <a:t>Поставлены особые акценты на «подводных камнях»: возможных нарушениях законодательства, вызванных желанием дать более привлекательное описание продукта на упаковке. Речь идет об ограничениях на наименование продукции, на тексты и изображения, наносимые на упаковку. </a:t>
            </a:r>
          </a:p>
        </p:txBody>
      </p:sp>
      <p:sp>
        <p:nvSpPr>
          <p:cNvPr id="7" name="Номер слайда 6"/>
          <p:cNvSpPr>
            <a:spLocks noGrp="1"/>
          </p:cNvSpPr>
          <p:nvPr>
            <p:ph type="sldNum" sz="quarter" idx="12"/>
          </p:nvPr>
        </p:nvSpPr>
        <p:spPr/>
        <p:txBody>
          <a:bodyPr/>
          <a:lstStyle/>
          <a:p>
            <a:fld id="{B52CBF2B-ACCF-4BE0-97B2-3A83749F2B53}" type="slidenum">
              <a:rPr lang="ru-RU" smtClean="0"/>
              <a:pPr/>
              <a:t>6</a:t>
            </a:fld>
            <a:endParaRPr lang="ru-RU" dirty="0"/>
          </a:p>
        </p:txBody>
      </p:sp>
    </p:spTree>
    <p:extLst>
      <p:ext uri="{BB962C8B-B14F-4D97-AF65-F5344CB8AC3E}">
        <p14:creationId xmlns:p14="http://schemas.microsoft.com/office/powerpoint/2010/main" val="2053796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9144"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Оглавление книги</a:t>
            </a:r>
            <a:endParaRPr lang="ru-RU" sz="3200" dirty="0"/>
          </a:p>
        </p:txBody>
      </p:sp>
      <p:sp>
        <p:nvSpPr>
          <p:cNvPr id="4" name="Прямоугольник 3"/>
          <p:cNvSpPr/>
          <p:nvPr/>
        </p:nvSpPr>
        <p:spPr>
          <a:xfrm>
            <a:off x="841248" y="1273892"/>
            <a:ext cx="7443216" cy="4739759"/>
          </a:xfrm>
          <a:prstGeom prst="rect">
            <a:avLst/>
          </a:prstGeom>
        </p:spPr>
        <p:txBody>
          <a:bodyPr wrap="square">
            <a:spAutoFit/>
          </a:bodyPr>
          <a:lstStyle/>
          <a:p>
            <a:pPr marL="342900" indent="-342900">
              <a:buFont typeface="+mj-lt"/>
              <a:buAutoNum type="arabicPeriod"/>
            </a:pPr>
            <a:r>
              <a:rPr lang="ru-RU" dirty="0" smtClean="0"/>
              <a:t>Законодательство ЕАЭС в сфере требований к упаковке, маркировке и этикетированию продукции (</a:t>
            </a:r>
            <a:r>
              <a:rPr lang="ru-RU" i="1" dirty="0" smtClean="0"/>
              <a:t>общий обзор</a:t>
            </a:r>
            <a:r>
              <a:rPr lang="ru-RU" dirty="0" smtClean="0"/>
              <a:t>)</a:t>
            </a:r>
          </a:p>
          <a:p>
            <a:pPr marL="342900" indent="-342900">
              <a:buFont typeface="+mj-lt"/>
              <a:buAutoNum type="arabicPeriod"/>
            </a:pPr>
            <a:r>
              <a:rPr lang="ru-RU" dirty="0" smtClean="0"/>
              <a:t>Требования к упаковке</a:t>
            </a:r>
          </a:p>
          <a:p>
            <a:pPr marL="342900" indent="-342900">
              <a:buFont typeface="+mj-lt"/>
              <a:buAutoNum type="arabicPeriod"/>
            </a:pPr>
            <a:r>
              <a:rPr lang="ru-RU" dirty="0" smtClean="0"/>
              <a:t>Наиболее общие требования к маркировке и этикетированию (</a:t>
            </a:r>
            <a:r>
              <a:rPr lang="ru-RU" i="1" dirty="0" smtClean="0"/>
              <a:t>единый знак обращения и  языковые требования</a:t>
            </a:r>
            <a:r>
              <a:rPr lang="ru-RU" dirty="0" smtClean="0"/>
              <a:t>)	</a:t>
            </a:r>
          </a:p>
          <a:p>
            <a:pPr marL="342900" indent="-342900">
              <a:buFont typeface="+mj-lt"/>
              <a:buAutoNum type="arabicPeriod"/>
            </a:pPr>
            <a:r>
              <a:rPr lang="ru-RU" dirty="0" smtClean="0"/>
              <a:t>Требования к маркировке упаковки (</a:t>
            </a:r>
            <a:r>
              <a:rPr lang="ru-RU" i="1" dirty="0" smtClean="0"/>
              <a:t>маркировка, рассказывающая о свойствах упаковочного материала</a:t>
            </a:r>
            <a:r>
              <a:rPr lang="ru-RU" dirty="0" smtClean="0"/>
              <a:t>)</a:t>
            </a:r>
          </a:p>
          <a:p>
            <a:pPr marL="342900" indent="-342900">
              <a:buFont typeface="+mj-lt"/>
              <a:buAutoNum type="arabicPeriod"/>
            </a:pPr>
            <a:r>
              <a:rPr lang="ru-RU" dirty="0" smtClean="0"/>
              <a:t>Требования к маркировке и этикетированию пищевой продукции (</a:t>
            </a:r>
            <a:r>
              <a:rPr lang="ru-RU" i="1" dirty="0" smtClean="0"/>
              <a:t>наиболее детальный раздел книги</a:t>
            </a:r>
            <a:r>
              <a:rPr lang="ru-RU" dirty="0" smtClean="0"/>
              <a:t>).</a:t>
            </a:r>
          </a:p>
          <a:p>
            <a:pPr marL="342900" indent="-342900">
              <a:buFont typeface="+mj-lt"/>
              <a:buAutoNum type="arabicPeriod"/>
            </a:pPr>
            <a:r>
              <a:rPr lang="ru-RU" dirty="0" smtClean="0"/>
              <a:t>Требования к маркировке и этикетированию непищевой продукции </a:t>
            </a:r>
          </a:p>
          <a:p>
            <a:pPr marL="342900" indent="-342900">
              <a:buFont typeface="+mj-lt"/>
              <a:buAutoNum type="arabicPeriod"/>
            </a:pPr>
            <a:r>
              <a:rPr lang="ru-RU" dirty="0" smtClean="0"/>
              <a:t>Требования к маркировке </a:t>
            </a:r>
            <a:r>
              <a:rPr lang="ru-RU" dirty="0" smtClean="0"/>
              <a:t>грузов (</a:t>
            </a:r>
            <a:r>
              <a:rPr lang="ru-RU" i="1" dirty="0" smtClean="0"/>
              <a:t>общий обзор</a:t>
            </a:r>
            <a:r>
              <a:rPr lang="ru-RU" dirty="0" smtClean="0"/>
              <a:t>)</a:t>
            </a:r>
            <a:endParaRPr lang="ru-RU" dirty="0" smtClean="0"/>
          </a:p>
          <a:p>
            <a:pPr marL="342900" indent="-342900">
              <a:buFont typeface="+mj-lt"/>
              <a:buAutoNum type="arabicPeriod"/>
            </a:pPr>
            <a:r>
              <a:rPr lang="ru-RU" dirty="0" smtClean="0"/>
              <a:t>Вопросы маркировки, остающиеся за рамками законодательства ЕАЭС</a:t>
            </a:r>
          </a:p>
          <a:p>
            <a:pPr marL="342900" indent="-342900">
              <a:buFont typeface="+mj-lt"/>
              <a:buAutoNum type="arabicPeriod"/>
            </a:pPr>
            <a:r>
              <a:rPr lang="ru-RU" dirty="0" smtClean="0"/>
              <a:t>Шпаргалка для дизайнера упаковки (</a:t>
            </a:r>
            <a:r>
              <a:rPr lang="ru-RU" i="1" dirty="0" smtClean="0"/>
              <a:t>подводные камни законодательства</a:t>
            </a:r>
            <a:r>
              <a:rPr lang="ru-RU" dirty="0" smtClean="0"/>
              <a:t>)</a:t>
            </a:r>
          </a:p>
          <a:p>
            <a:pPr marL="342900" indent="-342900">
              <a:buFont typeface="+mj-lt"/>
              <a:buAutoNum type="arabicPeriod"/>
            </a:pPr>
            <a:r>
              <a:rPr lang="ru-RU" dirty="0" smtClean="0"/>
              <a:t>Приложения (</a:t>
            </a:r>
            <a:r>
              <a:rPr lang="ru-RU" i="1" dirty="0" smtClean="0"/>
              <a:t>полезные веб-страницы и список литературы</a:t>
            </a:r>
            <a:r>
              <a:rPr lang="ru-RU" dirty="0" smtClean="0"/>
              <a:t>) </a:t>
            </a:r>
          </a:p>
          <a:p>
            <a:pPr marL="342900" indent="-342900"/>
            <a:endParaRPr lang="ru-RU" sz="1600" dirty="0"/>
          </a:p>
          <a:p>
            <a:endParaRPr lang="ru-RU" sz="1600" dirty="0"/>
          </a:p>
        </p:txBody>
      </p:sp>
      <p:sp>
        <p:nvSpPr>
          <p:cNvPr id="7" name="Номер слайда 6"/>
          <p:cNvSpPr>
            <a:spLocks noGrp="1"/>
          </p:cNvSpPr>
          <p:nvPr>
            <p:ph type="sldNum" sz="quarter" idx="12"/>
          </p:nvPr>
        </p:nvSpPr>
        <p:spPr/>
        <p:txBody>
          <a:bodyPr/>
          <a:lstStyle/>
          <a:p>
            <a:fld id="{B52CBF2B-ACCF-4BE0-97B2-3A83749F2B53}" type="slidenum">
              <a:rPr lang="ru-RU" smtClean="0"/>
              <a:pPr/>
              <a:t>7</a:t>
            </a:fld>
            <a:endParaRPr lang="ru-RU" dirty="0"/>
          </a:p>
        </p:txBody>
      </p:sp>
    </p:spTree>
    <p:extLst>
      <p:ext uri="{BB962C8B-B14F-4D97-AF65-F5344CB8AC3E}">
        <p14:creationId xmlns:p14="http://schemas.microsoft.com/office/powerpoint/2010/main" val="1491032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9144"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Законодательство ЕАЭС</a:t>
            </a:r>
            <a:endParaRPr lang="ru-RU" sz="3200" dirty="0"/>
          </a:p>
        </p:txBody>
      </p:sp>
      <p:sp>
        <p:nvSpPr>
          <p:cNvPr id="4" name="Прямоугольник 3"/>
          <p:cNvSpPr/>
          <p:nvPr/>
        </p:nvSpPr>
        <p:spPr>
          <a:xfrm>
            <a:off x="742637" y="4303058"/>
            <a:ext cx="7443216" cy="338554"/>
          </a:xfrm>
          <a:prstGeom prst="rect">
            <a:avLst/>
          </a:prstGeom>
        </p:spPr>
        <p:txBody>
          <a:bodyPr wrap="square">
            <a:spAutoFit/>
          </a:bodyPr>
          <a:lstStyle/>
          <a:p>
            <a:pPr marL="342900" indent="-342900"/>
            <a:r>
              <a:rPr lang="ru-RU" sz="1600" dirty="0" smtClean="0">
                <a:latin typeface="+mn-lt"/>
                <a:cs typeface="Arial" pitchFamily="34" charset="0"/>
              </a:rPr>
              <a:t>	</a:t>
            </a:r>
          </a:p>
        </p:txBody>
      </p:sp>
      <p:sp>
        <p:nvSpPr>
          <p:cNvPr id="7" name="Номер слайда 6"/>
          <p:cNvSpPr>
            <a:spLocks noGrp="1"/>
          </p:cNvSpPr>
          <p:nvPr>
            <p:ph type="sldNum" sz="quarter" idx="12"/>
          </p:nvPr>
        </p:nvSpPr>
        <p:spPr/>
        <p:txBody>
          <a:bodyPr/>
          <a:lstStyle/>
          <a:p>
            <a:fld id="{B52CBF2B-ACCF-4BE0-97B2-3A83749F2B53}" type="slidenum">
              <a:rPr lang="ru-RU" smtClean="0"/>
              <a:pPr/>
              <a:t>8</a:t>
            </a:fld>
            <a:endParaRPr lang="ru-RU" dirty="0"/>
          </a:p>
        </p:txBody>
      </p:sp>
      <p:pic>
        <p:nvPicPr>
          <p:cNvPr id="1026" name="Picture 2" descr="I:\Work\Развитие 2017\Брошюра об упаковке 2018\Презентация новая\Документы.jpg"/>
          <p:cNvPicPr>
            <a:picLocks noChangeAspect="1" noChangeArrowheads="1"/>
          </p:cNvPicPr>
          <p:nvPr/>
        </p:nvPicPr>
        <p:blipFill>
          <a:blip r:embed="rId3"/>
          <a:srcRect/>
          <a:stretch>
            <a:fillRect/>
          </a:stretch>
        </p:blipFill>
        <p:spPr bwMode="auto">
          <a:xfrm>
            <a:off x="2662479" y="1259277"/>
            <a:ext cx="3866338" cy="2380296"/>
          </a:xfrm>
          <a:prstGeom prst="rect">
            <a:avLst/>
          </a:prstGeom>
          <a:noFill/>
        </p:spPr>
      </p:pic>
      <p:sp>
        <p:nvSpPr>
          <p:cNvPr id="9" name="Прямоугольник 8"/>
          <p:cNvSpPr/>
          <p:nvPr/>
        </p:nvSpPr>
        <p:spPr>
          <a:xfrm>
            <a:off x="658368" y="3764521"/>
            <a:ext cx="7936992" cy="2108269"/>
          </a:xfrm>
          <a:prstGeom prst="rect">
            <a:avLst/>
          </a:prstGeom>
        </p:spPr>
        <p:txBody>
          <a:bodyPr wrap="square">
            <a:spAutoFit/>
          </a:bodyPr>
          <a:lstStyle/>
          <a:p>
            <a:pPr marL="342900" indent="-342900">
              <a:spcAft>
                <a:spcPts val="600"/>
              </a:spcAft>
              <a:buFont typeface="Wingdings" pitchFamily="2" charset="2"/>
              <a:buChar char="Ø"/>
            </a:pPr>
            <a:r>
              <a:rPr lang="ru-RU" dirty="0" smtClean="0"/>
              <a:t>Сложность предмета состоит в том, что требования к упаковке и маркировке «размазаны» по множеству техрегламентов и ГОСТов (всего имеется более 40 принятых вступивших в силу ТР и около 11 тыс. документов, описывающих стандарты ). </a:t>
            </a:r>
          </a:p>
          <a:p>
            <a:pPr marL="342900" indent="-342900">
              <a:spcAft>
                <a:spcPts val="600"/>
              </a:spcAft>
              <a:buFont typeface="Wingdings" pitchFamily="2" charset="2"/>
              <a:buChar char="Ø"/>
            </a:pPr>
            <a:r>
              <a:rPr lang="ru-RU" dirty="0" smtClean="0"/>
              <a:t>Дополнительная сложность  - процесс создания и утверждения техрегламентов ЕАЭС еще не закончен, </a:t>
            </a:r>
            <a:r>
              <a:rPr lang="ru-RU" dirty="0" smtClean="0"/>
              <a:t>разрабатываются новые регламенты и обновляются уже принятые</a:t>
            </a:r>
            <a:r>
              <a:rPr lang="ru-RU" dirty="0" smtClean="0"/>
              <a:t>. </a:t>
            </a:r>
            <a:endParaRPr lang="ru-RU" dirty="0" smtClean="0"/>
          </a:p>
        </p:txBody>
      </p:sp>
    </p:spTree>
    <p:extLst>
      <p:ext uri="{BB962C8B-B14F-4D97-AF65-F5344CB8AC3E}">
        <p14:creationId xmlns:p14="http://schemas.microsoft.com/office/powerpoint/2010/main" val="14910320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Рисунок 3"/>
          <p:cNvPicPr>
            <a:picLocks noChangeAspect="1"/>
          </p:cNvPicPr>
          <p:nvPr/>
        </p:nvPicPr>
        <p:blipFill>
          <a:blip r:embed="rId2"/>
          <a:srcRect/>
          <a:stretch>
            <a:fillRect/>
          </a:stretch>
        </p:blipFill>
        <p:spPr bwMode="auto">
          <a:xfrm>
            <a:off x="-9144" y="0"/>
            <a:ext cx="9144000" cy="6858000"/>
          </a:xfrm>
          <a:prstGeom prst="rect">
            <a:avLst/>
          </a:prstGeom>
          <a:noFill/>
          <a:ln w="9525">
            <a:noFill/>
            <a:miter lim="800000"/>
            <a:headEnd/>
            <a:tailEnd/>
          </a:ln>
        </p:spPr>
      </p:pic>
      <p:sp>
        <p:nvSpPr>
          <p:cNvPr id="3" name="Заголовок 1"/>
          <p:cNvSpPr>
            <a:spLocks noGrp="1"/>
          </p:cNvSpPr>
          <p:nvPr>
            <p:ph type="title"/>
          </p:nvPr>
        </p:nvSpPr>
        <p:spPr>
          <a:xfrm>
            <a:off x="457200" y="274638"/>
            <a:ext cx="8229600" cy="1143000"/>
          </a:xfrm>
        </p:spPr>
        <p:txBody>
          <a:bodyPr>
            <a:normAutofit/>
          </a:bodyPr>
          <a:lstStyle/>
          <a:p>
            <a:r>
              <a:rPr lang="ru-RU" sz="3200" dirty="0" smtClean="0"/>
              <a:t>Законодательство ЕАЭС</a:t>
            </a:r>
            <a:endParaRPr lang="ru-RU" sz="3200" dirty="0"/>
          </a:p>
        </p:txBody>
      </p:sp>
      <p:sp>
        <p:nvSpPr>
          <p:cNvPr id="4" name="Прямоугольник 3"/>
          <p:cNvSpPr/>
          <p:nvPr/>
        </p:nvSpPr>
        <p:spPr>
          <a:xfrm>
            <a:off x="841248" y="1273892"/>
            <a:ext cx="7443216" cy="4601260"/>
          </a:xfrm>
          <a:prstGeom prst="rect">
            <a:avLst/>
          </a:prstGeom>
        </p:spPr>
        <p:txBody>
          <a:bodyPr wrap="square">
            <a:spAutoFit/>
          </a:bodyPr>
          <a:lstStyle/>
          <a:p>
            <a:pPr marL="342900" indent="-342900">
              <a:spcBef>
                <a:spcPts val="600"/>
              </a:spcBef>
              <a:buFont typeface="Wingdings" pitchFamily="2" charset="2"/>
              <a:buChar char="q"/>
            </a:pPr>
            <a:r>
              <a:rPr lang="ru-RU" sz="1600" b="1" dirty="0" smtClean="0"/>
              <a:t>Технические регламенты Таможенного союза (Евразийского экономического союза) </a:t>
            </a:r>
            <a:r>
              <a:rPr lang="ru-RU" sz="1600" dirty="0" smtClean="0"/>
              <a:t>‑ имеют прямое действие и являются обязательными к применению на территории стран-участников Таможенного союза. Продукция, в отношении которой вступил в силу определенный технический регламент, выпускается в обращение на территории Союза только при условии, что она прошла необходимые процедуры оценки соответствия, предусмотренные регламентом. </a:t>
            </a:r>
          </a:p>
          <a:p>
            <a:pPr marL="342900" indent="-342900">
              <a:spcBef>
                <a:spcPts val="600"/>
              </a:spcBef>
              <a:buFont typeface="Wingdings" pitchFamily="2" charset="2"/>
              <a:buChar char="q"/>
            </a:pPr>
            <a:r>
              <a:rPr lang="ru-RU" sz="1600" b="1" dirty="0" smtClean="0"/>
              <a:t>Межгосударственные стандарты (ГОСТ)</a:t>
            </a:r>
            <a:r>
              <a:rPr lang="ru-RU" sz="1600" dirty="0" smtClean="0"/>
              <a:t> ‑ стандарты, принятые Межгосударственным советом по стандартизации и применяемые на территории стран СНГ и ЕАЭС. Изначально, с 1992 г.,  в число межгосударственных стандартов были включены все действовавшие в СССР стандарты ГОСТ. На территории ЕАЭС межгосударственные стандарты применяются для выполнения соответствия требованиям технических регламентов ТС (ЕАЭС). В настоящее время более 11600 межгосударственных стандартов включены в перечни стандартов к техническим регламентам ЕАЭС. </a:t>
            </a:r>
          </a:p>
          <a:p>
            <a:pPr marL="342900" indent="-342900"/>
            <a:endParaRPr lang="ru-RU" sz="1600" dirty="0" smtClean="0"/>
          </a:p>
          <a:p>
            <a:pPr marL="342900" indent="-342900">
              <a:buFont typeface="Wingdings" pitchFamily="2" charset="2"/>
              <a:buChar char="Ø"/>
            </a:pPr>
            <a:endParaRPr lang="ru-RU" sz="1600" dirty="0"/>
          </a:p>
          <a:p>
            <a:endParaRPr lang="ru-RU" sz="1600" dirty="0"/>
          </a:p>
        </p:txBody>
      </p:sp>
      <p:sp>
        <p:nvSpPr>
          <p:cNvPr id="7" name="Номер слайда 6"/>
          <p:cNvSpPr>
            <a:spLocks noGrp="1"/>
          </p:cNvSpPr>
          <p:nvPr>
            <p:ph type="sldNum" sz="quarter" idx="12"/>
          </p:nvPr>
        </p:nvSpPr>
        <p:spPr/>
        <p:txBody>
          <a:bodyPr/>
          <a:lstStyle/>
          <a:p>
            <a:fld id="{B52CBF2B-ACCF-4BE0-97B2-3A83749F2B53}" type="slidenum">
              <a:rPr lang="ru-RU" smtClean="0"/>
              <a:pPr/>
              <a:t>9</a:t>
            </a:fld>
            <a:endParaRPr lang="ru-RU" dirty="0"/>
          </a:p>
        </p:txBody>
      </p:sp>
    </p:spTree>
    <p:extLst>
      <p:ext uri="{BB962C8B-B14F-4D97-AF65-F5344CB8AC3E}">
        <p14:creationId xmlns:p14="http://schemas.microsoft.com/office/powerpoint/2010/main" val="1491032025"/>
      </p:ext>
    </p:extLst>
  </p:cSld>
  <p:clrMapOvr>
    <a:masterClrMapping/>
  </p:clrMapOvr>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960</TotalTime>
  <Words>1857</Words>
  <Application>Microsoft Office PowerPoint</Application>
  <PresentationFormat>Экран (4:3)</PresentationFormat>
  <Paragraphs>178</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Презентация PowerPoint</vt:lpstr>
      <vt:lpstr>Книга о тонкостях маркировки</vt:lpstr>
      <vt:lpstr>Целевая аудитория</vt:lpstr>
      <vt:lpstr>Предыстория проекта</vt:lpstr>
      <vt:lpstr>Уточнение предмета книги</vt:lpstr>
      <vt:lpstr>Содержание книги</vt:lpstr>
      <vt:lpstr>Оглавление книги</vt:lpstr>
      <vt:lpstr>Законодательство ЕАЭС</vt:lpstr>
      <vt:lpstr>Законодательство ЕАЭС</vt:lpstr>
      <vt:lpstr>Основные ТР, актуальные в сфере упаковки и маркировки потребительских товаров</vt:lpstr>
      <vt:lpstr>Вопросы маркировки, остающиеся за рамками законодательства ЕАЭС</vt:lpstr>
      <vt:lpstr>Примеры «дешифровки» маркировок в книге</vt:lpstr>
      <vt:lpstr>Шпаргалка для бренд-менеджера и дизайнера упаковки</vt:lpstr>
      <vt:lpstr>Шпаргалка для бренд-менеджера и дизайнера упаковки</vt:lpstr>
      <vt:lpstr>Шпаргалка для бренд-менеджера и дизайнера упаковки</vt:lpstr>
      <vt:lpstr>Шпаргалка для бренд-менеджера и дизайнера упаковки</vt:lpstr>
      <vt:lpstr>Шпаргалка для бренд-менеджера и дизайнера упаковки</vt:lpstr>
      <vt:lpstr>Подготовка второго издания</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Сергей</cp:lastModifiedBy>
  <cp:revision>187</cp:revision>
  <dcterms:created xsi:type="dcterms:W3CDTF">2017-08-08T10:51:38Z</dcterms:created>
  <dcterms:modified xsi:type="dcterms:W3CDTF">2018-05-24T12:07:57Z</dcterms:modified>
</cp:coreProperties>
</file>